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336" r:id="rId2"/>
    <p:sldId id="260" r:id="rId3"/>
    <p:sldId id="281" r:id="rId4"/>
    <p:sldId id="278" r:id="rId5"/>
    <p:sldId id="282" r:id="rId6"/>
    <p:sldId id="335" r:id="rId7"/>
    <p:sldId id="308" r:id="rId8"/>
    <p:sldId id="283" r:id="rId9"/>
    <p:sldId id="304" r:id="rId10"/>
    <p:sldId id="284" r:id="rId11"/>
    <p:sldId id="285" r:id="rId12"/>
    <p:sldId id="289" r:id="rId13"/>
    <p:sldId id="288" r:id="rId14"/>
    <p:sldId id="279" r:id="rId15"/>
    <p:sldId id="290" r:id="rId16"/>
    <p:sldId id="291" r:id="rId17"/>
    <p:sldId id="327" r:id="rId18"/>
    <p:sldId id="326" r:id="rId19"/>
    <p:sldId id="321" r:id="rId20"/>
    <p:sldId id="323" r:id="rId21"/>
    <p:sldId id="322" r:id="rId22"/>
    <p:sldId id="312" r:id="rId23"/>
    <p:sldId id="325" r:id="rId24"/>
    <p:sldId id="300" r:id="rId25"/>
    <p:sldId id="301" r:id="rId26"/>
    <p:sldId id="302" r:id="rId27"/>
    <p:sldId id="303" r:id="rId28"/>
    <p:sldId id="293" r:id="rId29"/>
    <p:sldId id="305" r:id="rId30"/>
    <p:sldId id="306" r:id="rId31"/>
    <p:sldId id="307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8CDC80-3DB4-4610-B555-1CFB25B227D6}" v="8" dt="2021-11-03T10:23:27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 autoAdjust="0"/>
    <p:restoredTop sz="96263" autoAdjust="0"/>
  </p:normalViewPr>
  <p:slideViewPr>
    <p:cSldViewPr>
      <p:cViewPr varScale="1">
        <p:scale>
          <a:sx n="100" d="100"/>
          <a:sy n="100" d="100"/>
        </p:scale>
        <p:origin x="1181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Valentini" userId="792a62b531cc4611" providerId="LiveId" clId="{DD8CDC80-3DB4-4610-B555-1CFB25B227D6}"/>
    <pc:docChg chg="modSld">
      <pc:chgData name="Felipe Valentini" userId="792a62b531cc4611" providerId="LiveId" clId="{DD8CDC80-3DB4-4610-B555-1CFB25B227D6}" dt="2021-11-03T10:23:27.988" v="12" actId="1076"/>
      <pc:docMkLst>
        <pc:docMk/>
      </pc:docMkLst>
      <pc:sldChg chg="modSp mod">
        <pc:chgData name="Felipe Valentini" userId="792a62b531cc4611" providerId="LiveId" clId="{DD8CDC80-3DB4-4610-B555-1CFB25B227D6}" dt="2021-11-03T10:23:27.988" v="12" actId="1076"/>
        <pc:sldMkLst>
          <pc:docMk/>
          <pc:sldMk cId="0" sldId="336"/>
        </pc:sldMkLst>
        <pc:picChg chg="mod">
          <ac:chgData name="Felipe Valentini" userId="792a62b531cc4611" providerId="LiveId" clId="{DD8CDC80-3DB4-4610-B555-1CFB25B227D6}" dt="2021-11-03T10:23:26.019" v="11" actId="1076"/>
          <ac:picMkLst>
            <pc:docMk/>
            <pc:sldMk cId="0" sldId="336"/>
            <ac:picMk id="4" creationId="{E779FE24-429E-4C17-8FE3-60519FD62EBF}"/>
          </ac:picMkLst>
        </pc:picChg>
        <pc:picChg chg="mod">
          <ac:chgData name="Felipe Valentini" userId="792a62b531cc4611" providerId="LiveId" clId="{DD8CDC80-3DB4-4610-B555-1CFB25B227D6}" dt="2021-11-03T10:23:27.988" v="12" actId="1076"/>
          <ac:picMkLst>
            <pc:docMk/>
            <pc:sldMk cId="0" sldId="336"/>
            <ac:picMk id="1026" creationId="{2CA0B912-05DB-44DA-AB7A-67168FF76700}"/>
          </ac:picMkLst>
        </pc:picChg>
        <pc:picChg chg="mod">
          <ac:chgData name="Felipe Valentini" userId="792a62b531cc4611" providerId="LiveId" clId="{DD8CDC80-3DB4-4610-B555-1CFB25B227D6}" dt="2021-11-03T10:23:18.023" v="8" actId="1076"/>
          <ac:picMkLst>
            <pc:docMk/>
            <pc:sldMk cId="0" sldId="336"/>
            <ac:picMk id="1028" creationId="{8493BED7-0996-4D3E-A530-EC3EF6427C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BE387-A521-43F5-9FC1-29241EA91964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31407-DC98-4A9F-AA6C-20FF928636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82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31407-DC98-4A9F-AA6C-20FF928636A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4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31407-DC98-4A9F-AA6C-20FF928636A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4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9C57FF7-F175-4BAC-B7AF-6F3D55172EAE}" type="datetimeFigureOut">
              <a:rPr lang="pt-BR" smtClean="0"/>
              <a:t>03/11/2021</a:t>
            </a:fld>
            <a:endParaRPr lang="pt-B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4AF9DD3-0595-4C5A-B4A7-59FCA7B3A81A}" type="slidenum">
              <a:rPr lang="pt-BR" smtClean="0"/>
              <a:t>‹nº›</a:t>
            </a:fld>
            <a:endParaRPr lang="pt-BR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offbeat.group.shef.ac.uk/FIO/mplusmedmod.ht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lavaan.ugent.be/tutorial/tutorial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4">
            <a:extLst>
              <a:ext uri="{FF2B5EF4-FFF2-40B4-BE49-F238E27FC236}">
                <a16:creationId xmlns:a16="http://schemas.microsoft.com/office/drawing/2014/main" id="{8CCA96DA-6F46-4BB3-AA4D-69BF33AE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853" y="857250"/>
            <a:ext cx="5747147" cy="502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Imagem 5">
            <a:extLst>
              <a:ext uri="{FF2B5EF4-FFF2-40B4-BE49-F238E27FC236}">
                <a16:creationId xmlns:a16="http://schemas.microsoft.com/office/drawing/2014/main" id="{FD6C8C1B-B0BC-4EB1-9C25-85CAE584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94"/>
          <a:stretch>
            <a:fillRect/>
          </a:stretch>
        </p:blipFill>
        <p:spPr bwMode="auto">
          <a:xfrm>
            <a:off x="1" y="857251"/>
            <a:ext cx="1697831" cy="107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Imagem 5">
            <a:extLst>
              <a:ext uri="{FF2B5EF4-FFF2-40B4-BE49-F238E27FC236}">
                <a16:creationId xmlns:a16="http://schemas.microsoft.com/office/drawing/2014/main" id="{91739EF9-68B4-4122-8530-5B3EC9D74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94"/>
          <a:stretch>
            <a:fillRect/>
          </a:stretch>
        </p:blipFill>
        <p:spPr bwMode="auto">
          <a:xfrm>
            <a:off x="1697832" y="857251"/>
            <a:ext cx="1699022" cy="107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Imagem 12">
            <a:extLst>
              <a:ext uri="{FF2B5EF4-FFF2-40B4-BE49-F238E27FC236}">
                <a16:creationId xmlns:a16="http://schemas.microsoft.com/office/drawing/2014/main" id="{B1ADE70D-6CDC-4CB1-9B79-65EC05D1B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98"/>
          <a:stretch>
            <a:fillRect/>
          </a:stretch>
        </p:blipFill>
        <p:spPr bwMode="auto">
          <a:xfrm>
            <a:off x="1603773" y="5425679"/>
            <a:ext cx="1793081" cy="45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Imagem 12">
            <a:extLst>
              <a:ext uri="{FF2B5EF4-FFF2-40B4-BE49-F238E27FC236}">
                <a16:creationId xmlns:a16="http://schemas.microsoft.com/office/drawing/2014/main" id="{2819906D-35D5-4281-B858-026245322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8"/>
          <a:stretch>
            <a:fillRect/>
          </a:stretch>
        </p:blipFill>
        <p:spPr bwMode="auto">
          <a:xfrm>
            <a:off x="1" y="5425679"/>
            <a:ext cx="1793081" cy="45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C1944506-C299-473D-B57B-F3090E6D8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487" y="2515689"/>
            <a:ext cx="5041572" cy="913312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057" name="CaixaDeTexto 10">
            <a:extLst>
              <a:ext uri="{FF2B5EF4-FFF2-40B4-BE49-F238E27FC236}">
                <a16:creationId xmlns:a16="http://schemas.microsoft.com/office/drawing/2014/main" id="{A5130A57-165F-4C00-9612-DC16A3851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743200"/>
            <a:ext cx="13716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pt-BR" altLang="pt-BR" sz="1350"/>
          </a:p>
        </p:txBody>
      </p:sp>
      <p:sp>
        <p:nvSpPr>
          <p:cNvPr id="2058" name="CaixaDeTexto 12">
            <a:extLst>
              <a:ext uri="{FF2B5EF4-FFF2-40B4-BE49-F238E27FC236}">
                <a16:creationId xmlns:a16="http://schemas.microsoft.com/office/drawing/2014/main" id="{D804EDFE-42A4-445C-BDAD-90852B5E1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784872"/>
            <a:ext cx="13716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pt-BR" altLang="pt-BR" sz="1350"/>
          </a:p>
        </p:txBody>
      </p:sp>
      <p:sp>
        <p:nvSpPr>
          <p:cNvPr id="2059" name="CaixaDeTexto 15">
            <a:extLst>
              <a:ext uri="{FF2B5EF4-FFF2-40B4-BE49-F238E27FC236}">
                <a16:creationId xmlns:a16="http://schemas.microsoft.com/office/drawing/2014/main" id="{4A140DDD-44C6-458C-B083-6A6FCEADB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537222"/>
            <a:ext cx="41433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pt-BR" sz="2100" dirty="0">
                <a:solidFill>
                  <a:schemeClr val="bg1"/>
                </a:solidFill>
              </a:rPr>
              <a:t>Modelos de mediação e Moderação para relação entre variáveis</a:t>
            </a:r>
          </a:p>
        </p:txBody>
      </p:sp>
      <p:pic>
        <p:nvPicPr>
          <p:cNvPr id="1026" name="Picture 2" descr="Felipe VALENTINI | Master | University of Brasília, Brasília | UnB |  Institute of Psychology">
            <a:extLst>
              <a:ext uri="{FF2B5EF4-FFF2-40B4-BE49-F238E27FC236}">
                <a16:creationId xmlns:a16="http://schemas.microsoft.com/office/drawing/2014/main" id="{2CA0B912-05DB-44DA-AB7A-67168FF7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97" y="232328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5">
            <a:extLst>
              <a:ext uri="{FF2B5EF4-FFF2-40B4-BE49-F238E27FC236}">
                <a16:creationId xmlns:a16="http://schemas.microsoft.com/office/drawing/2014/main" id="{C32D8F87-DF93-4513-B452-E3BC5D097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8738" y="3789040"/>
            <a:ext cx="4143375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pt-BR" altLang="pt-BR" sz="2100" dirty="0">
                <a:solidFill>
                  <a:schemeClr val="bg1"/>
                </a:solidFill>
              </a:rPr>
              <a:t>Dr. Felipe </a:t>
            </a:r>
            <a:r>
              <a:rPr lang="pt-BR" altLang="pt-BR" sz="2100" dirty="0" err="1">
                <a:solidFill>
                  <a:schemeClr val="bg1"/>
                </a:solidFill>
              </a:rPr>
              <a:t>Valentini</a:t>
            </a:r>
            <a:endParaRPr lang="pt-BR" altLang="pt-BR" sz="2100" dirty="0">
              <a:solidFill>
                <a:schemeClr val="bg1"/>
              </a:solidFill>
            </a:endParaRPr>
          </a:p>
          <a:p>
            <a:pPr algn="r" eaLnBrk="1" hangingPunct="1"/>
            <a:r>
              <a:rPr lang="pt-BR" altLang="pt-BR" sz="2100" dirty="0">
                <a:solidFill>
                  <a:schemeClr val="bg1"/>
                </a:solidFill>
              </a:rPr>
              <a:t>Ms. Leonardo de Barros </a:t>
            </a:r>
            <a:r>
              <a:rPr lang="pt-BR" altLang="pt-BR" sz="2100" dirty="0" err="1">
                <a:solidFill>
                  <a:schemeClr val="bg1"/>
                </a:solidFill>
              </a:rPr>
              <a:t>Mose</a:t>
            </a:r>
            <a:endParaRPr lang="pt-BR" altLang="pt-BR" sz="2100" dirty="0">
              <a:solidFill>
                <a:schemeClr val="bg1"/>
              </a:solidFill>
            </a:endParaRPr>
          </a:p>
          <a:p>
            <a:pPr algn="r" eaLnBrk="1" hangingPunct="1"/>
            <a:r>
              <a:rPr lang="pt-BR" altLang="pt-BR" sz="2100" dirty="0">
                <a:solidFill>
                  <a:schemeClr val="bg1"/>
                </a:solidFill>
              </a:rPr>
              <a:t>Ms. Gustavo Henrique Martins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79FE24-429E-4C17-8FE3-60519FD62E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68" y="3999164"/>
            <a:ext cx="1440000" cy="1255200"/>
          </a:xfrm>
          <a:prstGeom prst="rect">
            <a:avLst/>
          </a:prstGeom>
        </p:spPr>
      </p:pic>
      <p:pic>
        <p:nvPicPr>
          <p:cNvPr id="1028" name="Picture 4" descr="Leonardo MOSE | PhD Student | Master of Psychology | Universidade São  Francisco, São Paulo | Graduate Program in Psychology Sensu Stricto">
            <a:extLst>
              <a:ext uri="{FF2B5EF4-FFF2-40B4-BE49-F238E27FC236}">
                <a16:creationId xmlns:a16="http://schemas.microsoft.com/office/drawing/2014/main" id="{8493BED7-0996-4D3E-A530-EC3EF6427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6" y="398567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47664" y="5877272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º </a:t>
            </a:r>
            <a:r>
              <a:rPr lang="pt-BR" sz="1700" dirty="0" err="1"/>
              <a:t>temperat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264178" y="5746466"/>
            <a:ext cx="10081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 err="1"/>
              <a:t>Consum</a:t>
            </a:r>
            <a:endParaRPr lang="pt-BR" sz="1700" dirty="0"/>
          </a:p>
          <a:p>
            <a:r>
              <a:rPr lang="pt-BR" sz="1700" dirty="0"/>
              <a:t> água</a:t>
            </a:r>
            <a:endParaRPr lang="pt-BR" sz="1400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2964173" y="4761148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755576" y="1009882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Mediação... Em partes...</a:t>
            </a:r>
          </a:p>
          <a:p>
            <a:r>
              <a:rPr lang="pt-BR" sz="3600" dirty="0"/>
              <a:t>1ª parte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1547664" y="4296433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6156176" y="4258761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4355976" y="4355812"/>
            <a:ext cx="4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c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5382085" y="2239734"/>
            <a:ext cx="277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Plausível? </a:t>
            </a:r>
          </a:p>
          <a:p>
            <a:r>
              <a:rPr lang="pt-BR" dirty="0"/>
              <a:t>Existe Relação ?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547664" y="4571255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VI</a:t>
            </a:r>
            <a:endParaRPr lang="pt-BR" sz="14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264178" y="4440449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VD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80391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47664" y="5517232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º </a:t>
            </a:r>
            <a:r>
              <a:rPr lang="pt-BR" sz="1700" dirty="0" err="1"/>
              <a:t>temperat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36196" y="5319782"/>
            <a:ext cx="10081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 err="1"/>
              <a:t>Consum</a:t>
            </a:r>
            <a:endParaRPr lang="pt-BR" sz="1700" dirty="0"/>
          </a:p>
          <a:p>
            <a:r>
              <a:rPr lang="pt-BR" sz="1700" dirty="0"/>
              <a:t> água</a:t>
            </a:r>
            <a:endParaRPr lang="pt-BR" sz="1400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2964173" y="4761148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3972285" y="2708920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468229" y="2354977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Sede</a:t>
            </a:r>
            <a:endParaRPr lang="pt-BR" sz="1400" dirty="0"/>
          </a:p>
        </p:txBody>
      </p:sp>
      <p:cxnSp>
        <p:nvCxnSpPr>
          <p:cNvPr id="11" name="Conector de seta reta 10"/>
          <p:cNvCxnSpPr/>
          <p:nvPr/>
        </p:nvCxnSpPr>
        <p:spPr>
          <a:xfrm>
            <a:off x="5124413" y="3425951"/>
            <a:ext cx="1328179" cy="795137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2676563" y="3425951"/>
            <a:ext cx="1328179" cy="834914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755576" y="1009882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Mediação... Em partes...</a:t>
            </a:r>
          </a:p>
          <a:p>
            <a:r>
              <a:rPr lang="pt-BR" sz="3600" dirty="0"/>
              <a:t>2ª parte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1547664" y="4296433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6156176" y="4258761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915816" y="3425951"/>
            <a:ext cx="4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24128" y="3429000"/>
            <a:ext cx="4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355976" y="4355812"/>
            <a:ext cx="4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 '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56176" y="2062589"/>
            <a:ext cx="277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a, b são significativos ?</a:t>
            </a:r>
          </a:p>
          <a:p>
            <a:r>
              <a:rPr lang="pt-BR" dirty="0"/>
              <a:t>c’ reduz ( c’ &lt; c) ?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547664" y="4571255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VI</a:t>
            </a:r>
            <a:endParaRPr lang="pt-BR" sz="1400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6264178" y="4440449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VD</a:t>
            </a:r>
            <a:endParaRPr lang="pt-BR" sz="1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4044293" y="3072008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 err="1"/>
              <a:t>Md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970446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755576" y="1772817"/>
            <a:ext cx="7560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‘Força’ da mediação: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t-BR" sz="2400" dirty="0"/>
              <a:t>O quanto do efeito de X sobre Y é explicado por M?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t-BR" sz="2400" dirty="0"/>
              <a:t>Em outras palavras, qual é o ‘tamanho de efeito’ da mediação?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pt-BR" sz="2400" dirty="0"/>
              <a:t>Quanto maior o efeito, mais relevante é a variável mediadora para explicação da relação entre X e Y...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755576" y="1009882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Mediação... Testes...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2220511" y="4365104"/>
                <a:ext cx="4054905" cy="908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600" b="0" i="1" smtClean="0">
                          <a:latin typeface="Cambria Math"/>
                        </a:rPr>
                        <m:t>𝑒</m:t>
                      </m:r>
                      <m:r>
                        <a:rPr lang="pt-BR" sz="2600" i="1">
                          <a:latin typeface="Cambria Math"/>
                        </a:rPr>
                        <m:t>𝑓𝑒𝑖𝑡𝑜</m:t>
                      </m:r>
                      <m:r>
                        <a:rPr lang="pt-BR" sz="2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600" i="1">
                              <a:latin typeface="Cambria Math"/>
                            </a:rPr>
                            <m:t>𝑎</m:t>
                          </m:r>
                          <m:r>
                            <a:rPr lang="pt-BR" sz="2600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600">
                              <a:latin typeface="Cambria Math"/>
                            </a:rPr>
                            <m:t>X</m:t>
                          </m:r>
                          <m:r>
                            <a:rPr lang="pt-BR" sz="2600">
                              <a:latin typeface="Cambria Math"/>
                            </a:rPr>
                            <m:t> </m:t>
                          </m:r>
                          <m:r>
                            <a:rPr lang="pt-BR" sz="2600" i="1">
                              <a:latin typeface="Cambria Math"/>
                            </a:rPr>
                            <m:t>𝑏</m:t>
                          </m:r>
                        </m:num>
                        <m:den>
                          <m:d>
                            <m:dPr>
                              <m:ctrlPr>
                                <a:rPr lang="pt-B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6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pt-BR" sz="2600" i="1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pt-BR" sz="2600">
                                  <a:latin typeface="Cambria Math"/>
                                </a:rPr>
                                <m:t>X</m:t>
                              </m:r>
                              <m:r>
                                <a:rPr lang="pt-BR" sz="2600">
                                  <a:latin typeface="Cambria Math"/>
                                </a:rPr>
                                <m:t> </m:t>
                              </m:r>
                              <m:r>
                                <a:rPr lang="pt-BR" sz="2600" i="1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pt-BR" sz="2600" i="1">
                              <a:latin typeface="Cambria Math"/>
                            </a:rPr>
                            <m:t>+</m:t>
                          </m:r>
                          <m:r>
                            <a:rPr lang="pt-BR" sz="2600" i="1">
                              <a:latin typeface="Cambria Math"/>
                            </a:rPr>
                            <m:t>𝑐</m:t>
                          </m:r>
                          <m:r>
                            <a:rPr lang="pt-BR" sz="2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pt-BR" sz="2600" dirty="0"/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511" y="4365104"/>
                <a:ext cx="4054905" cy="9087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B9A2D70A-BB57-4602-AB6C-1E5351090662}"/>
                  </a:ext>
                </a:extLst>
              </p:cNvPr>
              <p:cNvSpPr/>
              <p:nvPr/>
            </p:nvSpPr>
            <p:spPr>
              <a:xfrm>
                <a:off x="2051720" y="5733256"/>
                <a:ext cx="4799762" cy="858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600" b="0" i="1" smtClean="0">
                          <a:latin typeface="Cambria Math"/>
                        </a:rPr>
                        <m:t>𝑒</m:t>
                      </m:r>
                      <m:r>
                        <a:rPr lang="pt-BR" sz="2600" i="1">
                          <a:latin typeface="Cambria Math"/>
                        </a:rPr>
                        <m:t>𝑓𝑒𝑖𝑡𝑜</m:t>
                      </m:r>
                      <m:r>
                        <a:rPr lang="pt-BR" sz="2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600" b="0" i="1" smtClean="0">
                              <a:latin typeface="Cambria Math" panose="02040503050406030204" pitchFamily="18" charset="0"/>
                            </a:rPr>
                            <m:t>𝑖𝑛𝑑𝑖𝑟𝑒𝑡𝑜</m:t>
                          </m:r>
                        </m:num>
                        <m:den>
                          <m:r>
                            <a:rPr lang="pt-BR" sz="2600" b="0" i="1" smtClean="0">
                              <a:latin typeface="Cambria Math" panose="02040503050406030204" pitchFamily="18" charset="0"/>
                            </a:rPr>
                            <m:t>𝑖𝑛𝑑𝑖𝑟𝑒𝑡𝑜</m:t>
                          </m:r>
                          <m:r>
                            <a:rPr lang="pt-BR" sz="2600" i="1">
                              <a:latin typeface="Cambria Math"/>
                            </a:rPr>
                            <m:t>+</m:t>
                          </m:r>
                          <m:r>
                            <a:rPr lang="pt-BR" sz="2600" b="0" i="1" smtClean="0">
                              <a:latin typeface="Cambria Math" panose="02040503050406030204" pitchFamily="18" charset="0"/>
                            </a:rPr>
                            <m:t>𝑑𝑖𝑟𝑒𝑡𝑜</m:t>
                          </m:r>
                        </m:den>
                      </m:f>
                    </m:oMath>
                  </m:oMathPara>
                </a14:m>
                <a:endParaRPr lang="pt-BR" sz="26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B9A2D70A-BB57-4602-AB6C-1E5351090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733256"/>
                <a:ext cx="4799762" cy="858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1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755576" y="1772817"/>
            <a:ext cx="7560839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pt-BR" sz="2400" b="1" dirty="0"/>
              <a:t>Sugestão: testar a significância dos efeitos indiretos   (</a:t>
            </a:r>
            <a:r>
              <a:rPr lang="pt-BR" sz="2400" b="1" i="1" dirty="0"/>
              <a:t>a </a:t>
            </a:r>
            <a:r>
              <a:rPr lang="pt-BR" sz="2400" b="1" dirty="0"/>
              <a:t>X </a:t>
            </a:r>
            <a:r>
              <a:rPr lang="pt-BR" sz="2400" b="1" i="1" dirty="0"/>
              <a:t>b) </a:t>
            </a:r>
            <a:r>
              <a:rPr lang="pt-BR" sz="2400" b="1" dirty="0"/>
              <a:t>por meio de </a:t>
            </a:r>
            <a:r>
              <a:rPr lang="pt-BR" sz="2400" b="1" dirty="0" err="1"/>
              <a:t>bootstrap</a:t>
            </a:r>
            <a:r>
              <a:rPr lang="pt-BR" sz="2400" b="1" dirty="0"/>
              <a:t>.</a:t>
            </a:r>
          </a:p>
          <a:p>
            <a:pPr marL="800100" lvl="1" indent="-342900">
              <a:buFont typeface="Wingdings" pitchFamily="2" charset="2"/>
              <a:buChar char="ü"/>
            </a:pPr>
            <a:endParaRPr lang="pt-BR" sz="2400" dirty="0"/>
          </a:p>
          <a:p>
            <a:pPr marL="342900" indent="-342900">
              <a:buFont typeface="Wingdings" pitchFamily="2" charset="2"/>
              <a:buChar char="ü"/>
            </a:pPr>
            <a:r>
              <a:rPr lang="pt-BR" sz="2400" dirty="0"/>
              <a:t>Estudos do </a:t>
            </a:r>
            <a:r>
              <a:rPr lang="pt-BR" sz="2400" dirty="0" err="1"/>
              <a:t>Iacobucci</a:t>
            </a:r>
            <a:r>
              <a:rPr lang="pt-BR" sz="2400" dirty="0"/>
              <a:t> et al. (2007)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300" dirty="0"/>
              <a:t>Testar mediação com SEM em vez de regressão (estudo 1);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300" dirty="0"/>
              <a:t>Utilizar múltiplos indicadores em vez de um indicador único (por variável) (estudo 2);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300" dirty="0"/>
              <a:t>Utilizar SEM com variáveis latentes em vez da média dos múltiplos indicadores (estudo 3);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pt-BR" sz="2300" dirty="0"/>
              <a:t>Inserir uma quarta variável (Q) e testar diferentes modelos nos quais Q explica ou é explicada pelas demais variáveis (estudo 4).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755576" y="1009882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Mediação... Outras questões:</a:t>
            </a:r>
          </a:p>
        </p:txBody>
      </p:sp>
    </p:spTree>
    <p:extLst>
      <p:ext uri="{BB962C8B-B14F-4D97-AF65-F5344CB8AC3E}">
        <p14:creationId xmlns:p14="http://schemas.microsoft.com/office/powerpoint/2010/main" val="264974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0872" y="332656"/>
            <a:ext cx="8229600" cy="1143000"/>
          </a:xfrm>
        </p:spPr>
        <p:txBody>
          <a:bodyPr/>
          <a:lstStyle/>
          <a:p>
            <a:r>
              <a:rPr lang="pt-BR" dirty="0"/>
              <a:t>Moderação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2069584"/>
          </a:xfrm>
        </p:spPr>
        <p:txBody>
          <a:bodyPr/>
          <a:lstStyle/>
          <a:p>
            <a:r>
              <a:rPr lang="pt-BR" dirty="0"/>
              <a:t>Variável Moderadora é aquela que altera a relação (existente) entre duas variáveis (VI e VD).</a:t>
            </a:r>
          </a:p>
          <a:p>
            <a:r>
              <a:rPr lang="pt-BR" dirty="0"/>
              <a:t>Ou seja, o efeito entre VI e VD é diferente para níveis distintos da V Moderadora?</a:t>
            </a:r>
          </a:p>
        </p:txBody>
      </p:sp>
      <p:sp>
        <p:nvSpPr>
          <p:cNvPr id="4" name="Elipse 3"/>
          <p:cNvSpPr/>
          <p:nvPr/>
        </p:nvSpPr>
        <p:spPr>
          <a:xfrm>
            <a:off x="1355291" y="5661248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331640" y="6011415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NSE</a:t>
            </a:r>
            <a:endParaRPr lang="pt-BR" sz="1400" dirty="0"/>
          </a:p>
        </p:txBody>
      </p:sp>
      <p:sp>
        <p:nvSpPr>
          <p:cNvPr id="6" name="Elipse 5"/>
          <p:cNvSpPr/>
          <p:nvPr/>
        </p:nvSpPr>
        <p:spPr>
          <a:xfrm>
            <a:off x="5699422" y="5661248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807423" y="5880609"/>
            <a:ext cx="10924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Nota em Ciências.</a:t>
            </a:r>
            <a:endParaRPr lang="pt-BR" sz="1400" dirty="0"/>
          </a:p>
        </p:txBody>
      </p:sp>
      <p:cxnSp>
        <p:nvCxnSpPr>
          <p:cNvPr id="8" name="Conector de seta reta 7"/>
          <p:cNvCxnSpPr>
            <a:endCxn id="6" idx="2"/>
          </p:cNvCxnSpPr>
          <p:nvPr/>
        </p:nvCxnSpPr>
        <p:spPr>
          <a:xfrm>
            <a:off x="2507419" y="6201308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3515531" y="4149080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87539" y="4512168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Estudo</a:t>
            </a:r>
            <a:endParaRPr lang="pt-BR" sz="1400" dirty="0"/>
          </a:p>
        </p:txBody>
      </p:sp>
      <p:cxnSp>
        <p:nvCxnSpPr>
          <p:cNvPr id="11" name="Conector de seta reta 10"/>
          <p:cNvCxnSpPr>
            <a:cxnSpLocks/>
          </p:cNvCxnSpPr>
          <p:nvPr/>
        </p:nvCxnSpPr>
        <p:spPr>
          <a:xfrm>
            <a:off x="4103420" y="5229200"/>
            <a:ext cx="0" cy="936104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36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043609" y="1311615"/>
            <a:ext cx="7560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pt-BR" sz="2400" dirty="0"/>
              <a:t>O desempenho no trabalho (VD) é explicado de diferentes maneiras pela inteligência (VI) em função do gênero? 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043609" y="548680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Moderação... Simples (VM categórica)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4253172" y="2742019"/>
            <a:ext cx="0" cy="38553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/>
          <p:cNvCxnSpPr/>
          <p:nvPr/>
        </p:nvCxnSpPr>
        <p:spPr>
          <a:xfrm flipH="1">
            <a:off x="827584" y="5631631"/>
            <a:ext cx="74888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 rot="16200000">
            <a:off x="2791542" y="3235625"/>
            <a:ext cx="209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Desempenho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004047" y="6207695"/>
            <a:ext cx="303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>
                <a:sym typeface="Symbol"/>
              </a:rPr>
              <a:t>Inteligência</a:t>
            </a:r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841993" y="3658380"/>
            <a:ext cx="3420380" cy="117013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3854778" y="3252074"/>
            <a:ext cx="2880320" cy="204913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V="1">
            <a:off x="3779912" y="3690226"/>
            <a:ext cx="3492388" cy="65563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 flipV="1">
            <a:off x="3851920" y="3658380"/>
            <a:ext cx="3420380" cy="1170130"/>
          </a:xfrm>
          <a:prstGeom prst="line">
            <a:avLst/>
          </a:prstGeom>
          <a:ln w="22225">
            <a:solidFill>
              <a:srgbClr val="FF0000">
                <a:alpha val="27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6687235" y="278077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Fem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236296" y="334770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499991" y="251085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Sexo</a:t>
            </a: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4824028" y="2880185"/>
            <a:ext cx="470910" cy="13632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6228184" y="50038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Interação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H="1" flipV="1">
            <a:off x="5796136" y="4018044"/>
            <a:ext cx="724568" cy="9858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8" grpId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043609" y="1311615"/>
            <a:ext cx="7560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pt-BR" sz="2400" dirty="0"/>
              <a:t>O desempenho no trabalho (VD) é explicado de diferentes maneiras pela inteligência (VI) em função do engajamento? 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043609" y="548680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Moderação com VM não-categórica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4253172" y="2742019"/>
            <a:ext cx="0" cy="38553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 flipH="1">
            <a:off x="827584" y="5631631"/>
            <a:ext cx="74888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 rot="16200000">
            <a:off x="2791542" y="3235625"/>
            <a:ext cx="209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Desempenho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004047" y="6207695"/>
            <a:ext cx="303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>
                <a:sym typeface="Symbol"/>
              </a:rPr>
              <a:t>Inteligência</a:t>
            </a:r>
          </a:p>
        </p:txBody>
      </p:sp>
      <p:cxnSp>
        <p:nvCxnSpPr>
          <p:cNvPr id="26" name="Conector reto 25"/>
          <p:cNvCxnSpPr/>
          <p:nvPr/>
        </p:nvCxnSpPr>
        <p:spPr>
          <a:xfrm flipV="1">
            <a:off x="3841993" y="3658380"/>
            <a:ext cx="3420380" cy="117013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/>
          <p:cNvSpPr txBox="1"/>
          <p:nvPr/>
        </p:nvSpPr>
        <p:spPr>
          <a:xfrm>
            <a:off x="4499990" y="2510853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Engajamento</a:t>
            </a:r>
          </a:p>
        </p:txBody>
      </p:sp>
      <p:cxnSp>
        <p:nvCxnSpPr>
          <p:cNvPr id="34" name="Conector de seta reta 33"/>
          <p:cNvCxnSpPr/>
          <p:nvPr/>
        </p:nvCxnSpPr>
        <p:spPr>
          <a:xfrm>
            <a:off x="4824028" y="2880185"/>
            <a:ext cx="470910" cy="12382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 flipV="1">
            <a:off x="3779912" y="4149080"/>
            <a:ext cx="3482461" cy="64371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 flipV="1">
            <a:off x="3793770" y="3284984"/>
            <a:ext cx="3204491" cy="166687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84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D302AA4F-658A-4B29-A381-087FA3D1B6DD}"/>
              </a:ext>
            </a:extLst>
          </p:cNvPr>
          <p:cNvSpPr/>
          <p:nvPr/>
        </p:nvSpPr>
        <p:spPr>
          <a:xfrm>
            <a:off x="1586620" y="3687688"/>
            <a:ext cx="64807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C0E5E23-1E46-4271-8623-30E13013FCD7}"/>
              </a:ext>
            </a:extLst>
          </p:cNvPr>
          <p:cNvSpPr/>
          <p:nvPr/>
        </p:nvSpPr>
        <p:spPr>
          <a:xfrm>
            <a:off x="6228184" y="3662660"/>
            <a:ext cx="64807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D5C1E4E-D755-4481-B9BE-1A87FBF5E1DC}"/>
              </a:ext>
            </a:extLst>
          </p:cNvPr>
          <p:cNvSpPr/>
          <p:nvPr/>
        </p:nvSpPr>
        <p:spPr>
          <a:xfrm>
            <a:off x="3563888" y="1916832"/>
            <a:ext cx="64807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BD9CA67-2CD7-4C52-994F-88182EE60919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234692" y="4022700"/>
            <a:ext cx="3993492" cy="2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7FE3A61-7FF8-494D-850F-4A859D45D4BC}"/>
              </a:ext>
            </a:extLst>
          </p:cNvPr>
          <p:cNvCxnSpPr>
            <a:cxnSpLocks/>
          </p:cNvCxnSpPr>
          <p:nvPr/>
        </p:nvCxnSpPr>
        <p:spPr>
          <a:xfrm>
            <a:off x="3891785" y="2665193"/>
            <a:ext cx="32143" cy="135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177FC21C-1457-4D6E-83B0-957FF3DEAC6F}"/>
              </a:ext>
            </a:extLst>
          </p:cNvPr>
          <p:cNvSpPr/>
          <p:nvPr/>
        </p:nvSpPr>
        <p:spPr>
          <a:xfrm>
            <a:off x="755576" y="1147702"/>
            <a:ext cx="4176464" cy="4392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4FD433-35F5-4664-98EF-CBB1494F61B2}"/>
              </a:ext>
            </a:extLst>
          </p:cNvPr>
          <p:cNvSpPr txBox="1"/>
          <p:nvPr/>
        </p:nvSpPr>
        <p:spPr>
          <a:xfrm>
            <a:off x="6084168" y="134076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Moderação pura</a:t>
            </a:r>
          </a:p>
        </p:txBody>
      </p:sp>
    </p:spTree>
    <p:extLst>
      <p:ext uri="{BB962C8B-B14F-4D97-AF65-F5344CB8AC3E}">
        <p14:creationId xmlns:p14="http://schemas.microsoft.com/office/powerpoint/2010/main" val="178161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D302AA4F-658A-4B29-A381-087FA3D1B6DD}"/>
              </a:ext>
            </a:extLst>
          </p:cNvPr>
          <p:cNvSpPr/>
          <p:nvPr/>
        </p:nvSpPr>
        <p:spPr>
          <a:xfrm>
            <a:off x="1586620" y="3687688"/>
            <a:ext cx="64807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C0E5E23-1E46-4271-8623-30E13013FCD7}"/>
              </a:ext>
            </a:extLst>
          </p:cNvPr>
          <p:cNvSpPr/>
          <p:nvPr/>
        </p:nvSpPr>
        <p:spPr>
          <a:xfrm>
            <a:off x="6228184" y="3662660"/>
            <a:ext cx="64807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D5C1E4E-D755-4481-B9BE-1A87FBF5E1DC}"/>
              </a:ext>
            </a:extLst>
          </p:cNvPr>
          <p:cNvSpPr/>
          <p:nvPr/>
        </p:nvSpPr>
        <p:spPr>
          <a:xfrm>
            <a:off x="3563888" y="1916832"/>
            <a:ext cx="648072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BD9CA67-2CD7-4C52-994F-88182EE60919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234692" y="4022700"/>
            <a:ext cx="3993492" cy="2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7FE3A61-7FF8-494D-850F-4A859D45D4BC}"/>
              </a:ext>
            </a:extLst>
          </p:cNvPr>
          <p:cNvCxnSpPr>
            <a:cxnSpLocks/>
          </p:cNvCxnSpPr>
          <p:nvPr/>
        </p:nvCxnSpPr>
        <p:spPr>
          <a:xfrm>
            <a:off x="3891785" y="2665193"/>
            <a:ext cx="32143" cy="135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177FC21C-1457-4D6E-83B0-957FF3DEAC6F}"/>
              </a:ext>
            </a:extLst>
          </p:cNvPr>
          <p:cNvSpPr/>
          <p:nvPr/>
        </p:nvSpPr>
        <p:spPr>
          <a:xfrm>
            <a:off x="755576" y="1147702"/>
            <a:ext cx="4176464" cy="4392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8DA0FDA-3023-4EEF-840C-72222B152E6E}"/>
              </a:ext>
            </a:extLst>
          </p:cNvPr>
          <p:cNvCxnSpPr>
            <a:cxnSpLocks/>
          </p:cNvCxnSpPr>
          <p:nvPr/>
        </p:nvCxnSpPr>
        <p:spPr>
          <a:xfrm>
            <a:off x="4355976" y="2420888"/>
            <a:ext cx="1728192" cy="12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4FD433-35F5-4664-98EF-CBB1494F61B2}"/>
              </a:ext>
            </a:extLst>
          </p:cNvPr>
          <p:cNvSpPr txBox="1"/>
          <p:nvPr/>
        </p:nvSpPr>
        <p:spPr>
          <a:xfrm>
            <a:off x="6084168" y="13407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Quase moderação</a:t>
            </a:r>
          </a:p>
        </p:txBody>
      </p:sp>
    </p:spTree>
    <p:extLst>
      <p:ext uri="{BB962C8B-B14F-4D97-AF65-F5344CB8AC3E}">
        <p14:creationId xmlns:p14="http://schemas.microsoft.com/office/powerpoint/2010/main" val="1626069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0872" y="332656"/>
            <a:ext cx="8229600" cy="1143000"/>
          </a:xfrm>
        </p:spPr>
        <p:txBody>
          <a:bodyPr/>
          <a:lstStyle/>
          <a:p>
            <a:r>
              <a:rPr lang="pt-BR" dirty="0"/>
              <a:t>Moderação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629423"/>
          </a:xfrm>
        </p:spPr>
        <p:txBody>
          <a:bodyPr/>
          <a:lstStyle/>
          <a:p>
            <a:r>
              <a:rPr lang="pt-BR" dirty="0" err="1"/>
              <a:t>Slope</a:t>
            </a:r>
            <a:r>
              <a:rPr lang="pt-BR" dirty="0"/>
              <a:t> </a:t>
            </a:r>
            <a:r>
              <a:rPr lang="pt-BR" dirty="0" err="1"/>
              <a:t>randomico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115616" y="3933056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91965" y="4283223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Inteligência</a:t>
            </a:r>
            <a:endParaRPr lang="pt-BR" sz="1400" dirty="0"/>
          </a:p>
        </p:txBody>
      </p:sp>
      <p:sp>
        <p:nvSpPr>
          <p:cNvPr id="6" name="Elipse 5"/>
          <p:cNvSpPr/>
          <p:nvPr/>
        </p:nvSpPr>
        <p:spPr>
          <a:xfrm>
            <a:off x="5459747" y="3933056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567748" y="4152417"/>
            <a:ext cx="10924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Nota em Ciências.</a:t>
            </a:r>
            <a:endParaRPr lang="pt-BR" sz="1400" dirty="0"/>
          </a:p>
        </p:txBody>
      </p:sp>
      <p:cxnSp>
        <p:nvCxnSpPr>
          <p:cNvPr id="8" name="Conector de seta reta 7"/>
          <p:cNvCxnSpPr>
            <a:endCxn id="6" idx="2"/>
          </p:cNvCxnSpPr>
          <p:nvPr/>
        </p:nvCxnSpPr>
        <p:spPr>
          <a:xfrm>
            <a:off x="2267744" y="4473116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3275856" y="2420888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47864" y="2783976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Estudo</a:t>
            </a:r>
            <a:endParaRPr lang="pt-BR" sz="1400" dirty="0"/>
          </a:p>
        </p:txBody>
      </p:sp>
      <p:cxnSp>
        <p:nvCxnSpPr>
          <p:cNvPr id="11" name="Conector de seta reta 10"/>
          <p:cNvCxnSpPr>
            <a:cxnSpLocks/>
          </p:cNvCxnSpPr>
          <p:nvPr/>
        </p:nvCxnSpPr>
        <p:spPr>
          <a:xfrm>
            <a:off x="3863745" y="3501008"/>
            <a:ext cx="204199" cy="651409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5A73EE39-0DAE-4F6A-83AB-917C2DB5DB6B}"/>
              </a:ext>
            </a:extLst>
          </p:cNvPr>
          <p:cNvSpPr/>
          <p:nvPr/>
        </p:nvSpPr>
        <p:spPr>
          <a:xfrm>
            <a:off x="3928120" y="4209927"/>
            <a:ext cx="427856" cy="4272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18335F8-7206-4C21-BAE4-8FBF4FAEB67B}"/>
              </a:ext>
            </a:extLst>
          </p:cNvPr>
          <p:cNvSpPr txBox="1"/>
          <p:nvPr/>
        </p:nvSpPr>
        <p:spPr>
          <a:xfrm>
            <a:off x="3637992" y="4246574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S</a:t>
            </a:r>
            <a:endParaRPr lang="pt-BR" sz="14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4200BC8-64C9-4559-947B-798A59B7F939}"/>
              </a:ext>
            </a:extLst>
          </p:cNvPr>
          <p:cNvSpPr txBox="1"/>
          <p:nvPr/>
        </p:nvSpPr>
        <p:spPr>
          <a:xfrm>
            <a:off x="1979712" y="5409221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Efeito direto VI sobre VD = Intercepto de S</a:t>
            </a:r>
          </a:p>
          <a:p>
            <a:r>
              <a:rPr lang="pt-BR" dirty="0"/>
              <a:t>Moderação = efeito de VM sobre S</a:t>
            </a:r>
          </a:p>
          <a:p>
            <a:endParaRPr lang="pt-BR" dirty="0"/>
          </a:p>
        </p:txBody>
      </p:sp>
      <p:cxnSp>
        <p:nvCxnSpPr>
          <p:cNvPr id="17" name="Conector de seta reta 10">
            <a:extLst>
              <a:ext uri="{FF2B5EF4-FFF2-40B4-BE49-F238E27FC236}">
                <a16:creationId xmlns:a16="http://schemas.microsoft.com/office/drawing/2014/main" id="{05FB94FA-24BB-481A-B6E3-13EF121233E0}"/>
              </a:ext>
            </a:extLst>
          </p:cNvPr>
          <p:cNvCxnSpPr>
            <a:cxnSpLocks/>
          </p:cNvCxnSpPr>
          <p:nvPr/>
        </p:nvCxnSpPr>
        <p:spPr>
          <a:xfrm flipH="1">
            <a:off x="6240010" y="3756372"/>
            <a:ext cx="371865" cy="253698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0">
            <a:extLst>
              <a:ext uri="{FF2B5EF4-FFF2-40B4-BE49-F238E27FC236}">
                <a16:creationId xmlns:a16="http://schemas.microsoft.com/office/drawing/2014/main" id="{AD64ABC7-4421-41B6-81F5-140514B722C3}"/>
              </a:ext>
            </a:extLst>
          </p:cNvPr>
          <p:cNvCxnSpPr>
            <a:cxnSpLocks/>
          </p:cNvCxnSpPr>
          <p:nvPr/>
        </p:nvCxnSpPr>
        <p:spPr>
          <a:xfrm flipH="1" flipV="1">
            <a:off x="4242052" y="4626324"/>
            <a:ext cx="242298" cy="406887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A96DD3-9C09-40BB-94E7-2414AE9BFA3C}"/>
              </a:ext>
            </a:extLst>
          </p:cNvPr>
          <p:cNvSpPr/>
          <p:nvPr/>
        </p:nvSpPr>
        <p:spPr>
          <a:xfrm>
            <a:off x="6457310" y="1820723"/>
            <a:ext cx="27952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 | Notas </a:t>
            </a:r>
            <a:r>
              <a:rPr lang="pt-BR" dirty="0" err="1"/>
              <a:t>on</a:t>
            </a:r>
            <a:r>
              <a:rPr lang="pt-BR" dirty="0"/>
              <a:t> Inteligência; </a:t>
            </a:r>
          </a:p>
          <a:p>
            <a:endParaRPr lang="pt-BR" dirty="0"/>
          </a:p>
          <a:p>
            <a:r>
              <a:rPr lang="pt-BR" dirty="0"/>
              <a:t>S </a:t>
            </a:r>
            <a:r>
              <a:rPr lang="pt-BR" dirty="0" err="1"/>
              <a:t>on</a:t>
            </a:r>
            <a:r>
              <a:rPr lang="pt-BR" dirty="0"/>
              <a:t> Estudo ; 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CA2CCB8-E133-47F1-81E8-04F759AE4A12}"/>
              </a:ext>
            </a:extLst>
          </p:cNvPr>
          <p:cNvCxnSpPr>
            <a:cxnSpLocks/>
          </p:cNvCxnSpPr>
          <p:nvPr/>
        </p:nvCxnSpPr>
        <p:spPr>
          <a:xfrm flipH="1">
            <a:off x="4355977" y="1988840"/>
            <a:ext cx="2160239" cy="2240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3F2D44EE-3BCD-4144-996D-A7558A047403}"/>
              </a:ext>
            </a:extLst>
          </p:cNvPr>
          <p:cNvCxnSpPr>
            <a:cxnSpLocks/>
          </p:cNvCxnSpPr>
          <p:nvPr/>
        </p:nvCxnSpPr>
        <p:spPr>
          <a:xfrm flipH="1">
            <a:off x="3995937" y="2564903"/>
            <a:ext cx="2461372" cy="1224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45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 animBg="1"/>
      <p:bldP spid="10" grpId="0"/>
      <p:bldP spid="12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232248"/>
          </a:xfrm>
        </p:spPr>
        <p:txBody>
          <a:bodyPr/>
          <a:lstStyle/>
          <a:p>
            <a:r>
              <a:rPr lang="pt-BR" dirty="0"/>
              <a:t>Y = B0 + B X + E</a:t>
            </a:r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95536" y="2996952"/>
            <a:ext cx="1692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Intercepto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339752" y="2132856"/>
            <a:ext cx="3312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err="1"/>
              <a:t>Slope</a:t>
            </a:r>
            <a:r>
              <a:rPr lang="pt-BR" sz="2200" dirty="0"/>
              <a:t> = </a:t>
            </a:r>
          </a:p>
          <a:p>
            <a:r>
              <a:rPr lang="pt-BR" sz="2200" dirty="0"/>
              <a:t>Inclinação 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2195737" y="1628800"/>
            <a:ext cx="504055" cy="649233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3" idx="0"/>
          </p:cNvCxnSpPr>
          <p:nvPr/>
        </p:nvCxnSpPr>
        <p:spPr>
          <a:xfrm flipV="1">
            <a:off x="1241630" y="1628800"/>
            <a:ext cx="234027" cy="1368152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253172" y="2742019"/>
            <a:ext cx="0" cy="38553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827584" y="5631631"/>
            <a:ext cx="74888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 rot="16200000">
            <a:off x="2791542" y="3235625"/>
            <a:ext cx="209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Ingestão água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4211960" y="563163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004047" y="6207695"/>
            <a:ext cx="303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>
                <a:sym typeface="Symbol"/>
              </a:rPr>
              <a:t>Temperatura do dia</a:t>
            </a:r>
          </a:p>
        </p:txBody>
      </p:sp>
      <p:cxnSp>
        <p:nvCxnSpPr>
          <p:cNvPr id="32" name="Conector reto 31"/>
          <p:cNvCxnSpPr/>
          <p:nvPr/>
        </p:nvCxnSpPr>
        <p:spPr>
          <a:xfrm flipV="1">
            <a:off x="3851920" y="4059070"/>
            <a:ext cx="3420380" cy="117013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/>
          <p:cNvSpPr txBox="1"/>
          <p:nvPr/>
        </p:nvSpPr>
        <p:spPr>
          <a:xfrm>
            <a:off x="5148064" y="566124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084167" y="5661248"/>
            <a:ext cx="43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30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7092280" y="566124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45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800557" y="4213248"/>
            <a:ext cx="1692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Intercepto</a:t>
            </a:r>
          </a:p>
        </p:txBody>
      </p:sp>
      <p:cxnSp>
        <p:nvCxnSpPr>
          <p:cNvPr id="37" name="Conector de seta reta 36"/>
          <p:cNvCxnSpPr/>
          <p:nvPr/>
        </p:nvCxnSpPr>
        <p:spPr>
          <a:xfrm>
            <a:off x="2195736" y="4428691"/>
            <a:ext cx="2016224" cy="64633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co 37"/>
          <p:cNvSpPr/>
          <p:nvPr/>
        </p:nvSpPr>
        <p:spPr>
          <a:xfrm>
            <a:off x="4788024" y="4833157"/>
            <a:ext cx="774086" cy="1476163"/>
          </a:xfrm>
          <a:prstGeom prst="arc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6345173" y="4727466"/>
            <a:ext cx="1692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 err="1"/>
              <a:t>Slope</a:t>
            </a:r>
            <a:endParaRPr lang="pt-BR" sz="2200" dirty="0"/>
          </a:p>
        </p:txBody>
      </p:sp>
      <p:cxnSp>
        <p:nvCxnSpPr>
          <p:cNvPr id="40" name="Conector de seta reta 39"/>
          <p:cNvCxnSpPr>
            <a:stCxn id="39" idx="1"/>
          </p:cNvCxnSpPr>
          <p:nvPr/>
        </p:nvCxnSpPr>
        <p:spPr>
          <a:xfrm flipH="1">
            <a:off x="5508104" y="4942910"/>
            <a:ext cx="837069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02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29" grpId="0"/>
      <p:bldP spid="30" grpId="0"/>
      <p:bldP spid="31" grpId="0"/>
      <p:bldP spid="33" grpId="0"/>
      <p:bldP spid="34" grpId="0"/>
      <p:bldP spid="35" grpId="0"/>
      <p:bldP spid="36" grpId="0"/>
      <p:bldP spid="38" grpId="0" animBg="1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0872" y="332656"/>
            <a:ext cx="8229600" cy="1143000"/>
          </a:xfrm>
        </p:spPr>
        <p:txBody>
          <a:bodyPr/>
          <a:lstStyle/>
          <a:p>
            <a:r>
              <a:rPr lang="pt-BR" dirty="0"/>
              <a:t>Moderação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629423"/>
          </a:xfrm>
        </p:spPr>
        <p:txBody>
          <a:bodyPr/>
          <a:lstStyle/>
          <a:p>
            <a:r>
              <a:rPr lang="pt-BR" dirty="0" err="1"/>
              <a:t>Slope</a:t>
            </a:r>
            <a:r>
              <a:rPr lang="pt-BR" dirty="0"/>
              <a:t> </a:t>
            </a:r>
            <a:r>
              <a:rPr lang="pt-BR" dirty="0" err="1"/>
              <a:t>randomico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115616" y="3933056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91965" y="4283223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Inteligência</a:t>
            </a:r>
            <a:endParaRPr lang="pt-BR" sz="1400" dirty="0"/>
          </a:p>
        </p:txBody>
      </p:sp>
      <p:sp>
        <p:nvSpPr>
          <p:cNvPr id="6" name="Elipse 5"/>
          <p:cNvSpPr/>
          <p:nvPr/>
        </p:nvSpPr>
        <p:spPr>
          <a:xfrm>
            <a:off x="5459747" y="3933056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567748" y="4152417"/>
            <a:ext cx="10924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Nota em Ciências.</a:t>
            </a:r>
            <a:endParaRPr lang="pt-BR" sz="1400" dirty="0"/>
          </a:p>
        </p:txBody>
      </p:sp>
      <p:cxnSp>
        <p:nvCxnSpPr>
          <p:cNvPr id="8" name="Conector de seta reta 7"/>
          <p:cNvCxnSpPr>
            <a:endCxn id="6" idx="2"/>
          </p:cNvCxnSpPr>
          <p:nvPr/>
        </p:nvCxnSpPr>
        <p:spPr>
          <a:xfrm>
            <a:off x="2267744" y="4473116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3275856" y="2420888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47864" y="2783976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Estudo</a:t>
            </a:r>
            <a:endParaRPr lang="pt-BR" sz="1400" dirty="0"/>
          </a:p>
        </p:txBody>
      </p:sp>
      <p:cxnSp>
        <p:nvCxnSpPr>
          <p:cNvPr id="11" name="Conector de seta reta 10"/>
          <p:cNvCxnSpPr>
            <a:cxnSpLocks/>
          </p:cNvCxnSpPr>
          <p:nvPr/>
        </p:nvCxnSpPr>
        <p:spPr>
          <a:xfrm>
            <a:off x="3863745" y="3501008"/>
            <a:ext cx="204199" cy="651409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5A73EE39-0DAE-4F6A-83AB-917C2DB5DB6B}"/>
              </a:ext>
            </a:extLst>
          </p:cNvPr>
          <p:cNvSpPr/>
          <p:nvPr/>
        </p:nvSpPr>
        <p:spPr>
          <a:xfrm>
            <a:off x="3928120" y="4209927"/>
            <a:ext cx="427856" cy="4272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18335F8-7206-4C21-BAE4-8FBF4FAEB67B}"/>
              </a:ext>
            </a:extLst>
          </p:cNvPr>
          <p:cNvSpPr txBox="1"/>
          <p:nvPr/>
        </p:nvSpPr>
        <p:spPr>
          <a:xfrm>
            <a:off x="3637992" y="4246574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S</a:t>
            </a:r>
            <a:endParaRPr lang="pt-BR" sz="14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4200BC8-64C9-4559-947B-798A59B7F939}"/>
              </a:ext>
            </a:extLst>
          </p:cNvPr>
          <p:cNvSpPr txBox="1"/>
          <p:nvPr/>
        </p:nvSpPr>
        <p:spPr>
          <a:xfrm>
            <a:off x="1979712" y="5409221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Efeito direto VI sobre VD = Intercepto de S</a:t>
            </a:r>
          </a:p>
          <a:p>
            <a:r>
              <a:rPr lang="pt-BR" dirty="0"/>
              <a:t>Moderação = efeito de VM sobre S</a:t>
            </a:r>
          </a:p>
          <a:p>
            <a:endParaRPr lang="pt-BR" dirty="0"/>
          </a:p>
        </p:txBody>
      </p:sp>
      <p:cxnSp>
        <p:nvCxnSpPr>
          <p:cNvPr id="17" name="Conector de seta reta 10">
            <a:extLst>
              <a:ext uri="{FF2B5EF4-FFF2-40B4-BE49-F238E27FC236}">
                <a16:creationId xmlns:a16="http://schemas.microsoft.com/office/drawing/2014/main" id="{05FB94FA-24BB-481A-B6E3-13EF121233E0}"/>
              </a:ext>
            </a:extLst>
          </p:cNvPr>
          <p:cNvCxnSpPr>
            <a:cxnSpLocks/>
          </p:cNvCxnSpPr>
          <p:nvPr/>
        </p:nvCxnSpPr>
        <p:spPr>
          <a:xfrm flipH="1">
            <a:off x="6240010" y="3756372"/>
            <a:ext cx="371865" cy="253698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0">
            <a:extLst>
              <a:ext uri="{FF2B5EF4-FFF2-40B4-BE49-F238E27FC236}">
                <a16:creationId xmlns:a16="http://schemas.microsoft.com/office/drawing/2014/main" id="{AD64ABC7-4421-41B6-81F5-140514B722C3}"/>
              </a:ext>
            </a:extLst>
          </p:cNvPr>
          <p:cNvCxnSpPr>
            <a:cxnSpLocks/>
          </p:cNvCxnSpPr>
          <p:nvPr/>
        </p:nvCxnSpPr>
        <p:spPr>
          <a:xfrm flipH="1" flipV="1">
            <a:off x="4242052" y="4626324"/>
            <a:ext cx="242298" cy="406887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A96DD3-9C09-40BB-94E7-2414AE9BFA3C}"/>
              </a:ext>
            </a:extLst>
          </p:cNvPr>
          <p:cNvSpPr/>
          <p:nvPr/>
        </p:nvSpPr>
        <p:spPr>
          <a:xfrm>
            <a:off x="6457310" y="1820723"/>
            <a:ext cx="27952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 | Notas </a:t>
            </a:r>
            <a:r>
              <a:rPr lang="pt-BR" dirty="0" err="1"/>
              <a:t>on</a:t>
            </a:r>
            <a:r>
              <a:rPr lang="pt-BR" dirty="0"/>
              <a:t> Inteligência; </a:t>
            </a:r>
          </a:p>
          <a:p>
            <a:endParaRPr lang="pt-BR" dirty="0"/>
          </a:p>
          <a:p>
            <a:r>
              <a:rPr lang="pt-BR" dirty="0"/>
              <a:t>S </a:t>
            </a:r>
            <a:r>
              <a:rPr lang="pt-BR" dirty="0" err="1"/>
              <a:t>on</a:t>
            </a:r>
            <a:r>
              <a:rPr lang="pt-BR" dirty="0"/>
              <a:t> Estudo ; </a:t>
            </a:r>
          </a:p>
          <a:p>
            <a:r>
              <a:rPr lang="pt-BR" dirty="0"/>
              <a:t>S </a:t>
            </a:r>
            <a:r>
              <a:rPr lang="pt-BR" dirty="0" err="1"/>
              <a:t>on</a:t>
            </a:r>
            <a:r>
              <a:rPr lang="pt-BR" dirty="0"/>
              <a:t> sexo;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CA2CCB8-E133-47F1-81E8-04F759AE4A12}"/>
              </a:ext>
            </a:extLst>
          </p:cNvPr>
          <p:cNvCxnSpPr>
            <a:cxnSpLocks/>
          </p:cNvCxnSpPr>
          <p:nvPr/>
        </p:nvCxnSpPr>
        <p:spPr>
          <a:xfrm flipH="1">
            <a:off x="4355977" y="1988840"/>
            <a:ext cx="2160239" cy="2240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3F2D44EE-3BCD-4144-996D-A7558A047403}"/>
              </a:ext>
            </a:extLst>
          </p:cNvPr>
          <p:cNvCxnSpPr>
            <a:cxnSpLocks/>
          </p:cNvCxnSpPr>
          <p:nvPr/>
        </p:nvCxnSpPr>
        <p:spPr>
          <a:xfrm flipH="1">
            <a:off x="3995937" y="2564903"/>
            <a:ext cx="2461372" cy="1224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50D3776-EF09-4DFF-9A81-4763EDE0C2F5}"/>
              </a:ext>
            </a:extLst>
          </p:cNvPr>
          <p:cNvSpPr txBox="1"/>
          <p:nvPr/>
        </p:nvSpPr>
        <p:spPr>
          <a:xfrm>
            <a:off x="1619672" y="2855983"/>
            <a:ext cx="1008112" cy="353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sexo</a:t>
            </a:r>
            <a:endParaRPr lang="pt-BR" sz="1400" dirty="0"/>
          </a:p>
        </p:txBody>
      </p: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id="{69F5AB80-AB3C-4C6B-8583-43FB4925D8C6}"/>
              </a:ext>
            </a:extLst>
          </p:cNvPr>
          <p:cNvCxnSpPr>
            <a:cxnSpLocks/>
          </p:cNvCxnSpPr>
          <p:nvPr/>
        </p:nvCxnSpPr>
        <p:spPr>
          <a:xfrm>
            <a:off x="2333839" y="3204059"/>
            <a:ext cx="1630770" cy="1042515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C0FDE83-426B-43AA-9420-EE59D53466DB}"/>
              </a:ext>
            </a:extLst>
          </p:cNvPr>
          <p:cNvCxnSpPr>
            <a:cxnSpLocks/>
          </p:cNvCxnSpPr>
          <p:nvPr/>
        </p:nvCxnSpPr>
        <p:spPr>
          <a:xfrm flipH="1">
            <a:off x="2836177" y="2838693"/>
            <a:ext cx="3680039" cy="60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3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 animBg="1"/>
      <p:bldP spid="10" grpId="0"/>
      <p:bldP spid="12" grpId="0" animBg="1"/>
      <p:bldP spid="14" grpId="0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0872" y="332656"/>
            <a:ext cx="8229600" cy="1143000"/>
          </a:xfrm>
        </p:spPr>
        <p:txBody>
          <a:bodyPr/>
          <a:lstStyle/>
          <a:p>
            <a:r>
              <a:rPr lang="pt-BR" dirty="0"/>
              <a:t>Moderação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21765"/>
            <a:ext cx="8229600" cy="629423"/>
          </a:xfrm>
        </p:spPr>
        <p:txBody>
          <a:bodyPr/>
          <a:lstStyle/>
          <a:p>
            <a:r>
              <a:rPr lang="pt-BR" dirty="0"/>
              <a:t>Interação Latente</a:t>
            </a:r>
          </a:p>
        </p:txBody>
      </p:sp>
      <p:sp>
        <p:nvSpPr>
          <p:cNvPr id="4" name="Elipse 3"/>
          <p:cNvSpPr/>
          <p:nvPr/>
        </p:nvSpPr>
        <p:spPr>
          <a:xfrm>
            <a:off x="1115616" y="3933056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091965" y="4283223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NSE</a:t>
            </a:r>
            <a:endParaRPr lang="pt-BR" sz="1400" dirty="0"/>
          </a:p>
        </p:txBody>
      </p:sp>
      <p:sp>
        <p:nvSpPr>
          <p:cNvPr id="6" name="Elipse 5"/>
          <p:cNvSpPr/>
          <p:nvPr/>
        </p:nvSpPr>
        <p:spPr>
          <a:xfrm>
            <a:off x="5459747" y="3933056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567748" y="4152417"/>
            <a:ext cx="10924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Nota em Ciências.</a:t>
            </a:r>
            <a:endParaRPr lang="pt-BR" sz="1400" dirty="0"/>
          </a:p>
        </p:txBody>
      </p:sp>
      <p:cxnSp>
        <p:nvCxnSpPr>
          <p:cNvPr id="8" name="Conector de seta reta 7"/>
          <p:cNvCxnSpPr>
            <a:endCxn id="6" idx="2"/>
          </p:cNvCxnSpPr>
          <p:nvPr/>
        </p:nvCxnSpPr>
        <p:spPr>
          <a:xfrm>
            <a:off x="2267744" y="4473116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3275856" y="2420888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47864" y="2783976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Estudo</a:t>
            </a:r>
            <a:endParaRPr lang="pt-BR" sz="1400" dirty="0"/>
          </a:p>
        </p:txBody>
      </p:sp>
      <p:cxnSp>
        <p:nvCxnSpPr>
          <p:cNvPr id="11" name="Conector de seta reta 10"/>
          <p:cNvCxnSpPr>
            <a:cxnSpLocks/>
          </p:cNvCxnSpPr>
          <p:nvPr/>
        </p:nvCxnSpPr>
        <p:spPr>
          <a:xfrm>
            <a:off x="4247963" y="3324998"/>
            <a:ext cx="1260141" cy="827419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5A73EE39-0DAE-4F6A-83AB-917C2DB5DB6B}"/>
              </a:ext>
            </a:extLst>
          </p:cNvPr>
          <p:cNvSpPr/>
          <p:nvPr/>
        </p:nvSpPr>
        <p:spPr>
          <a:xfrm>
            <a:off x="1876617" y="2676024"/>
            <a:ext cx="998255" cy="9500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18335F8-7206-4C21-BAE4-8FBF4FAEB67B}"/>
              </a:ext>
            </a:extLst>
          </p:cNvPr>
          <p:cNvSpPr txBox="1"/>
          <p:nvPr/>
        </p:nvSpPr>
        <p:spPr>
          <a:xfrm>
            <a:off x="1821574" y="2960947"/>
            <a:ext cx="11521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Interação</a:t>
            </a:r>
            <a:endParaRPr lang="pt-BR" sz="1400" dirty="0"/>
          </a:p>
        </p:txBody>
      </p:sp>
      <p:cxnSp>
        <p:nvCxnSpPr>
          <p:cNvPr id="15" name="Conector de seta reta 10">
            <a:extLst>
              <a:ext uri="{FF2B5EF4-FFF2-40B4-BE49-F238E27FC236}">
                <a16:creationId xmlns:a16="http://schemas.microsoft.com/office/drawing/2014/main" id="{C42AF114-D653-44C6-8A54-E91D250B8E2E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2728681" y="3486947"/>
            <a:ext cx="2771987" cy="835253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33526C5-9461-44C4-A58A-773A73376B1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826343" y="2960948"/>
            <a:ext cx="449513" cy="46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70AD7ACE-92A6-4F8F-8211-8CA1BB753894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793114" y="3486947"/>
            <a:ext cx="229694" cy="463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5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 animBg="1"/>
      <p:bldP spid="10" grpId="0"/>
      <p:bldP spid="12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/>
          <p:cNvSpPr txBox="1"/>
          <p:nvPr/>
        </p:nvSpPr>
        <p:spPr>
          <a:xfrm>
            <a:off x="1043609" y="548680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Moderação</a:t>
            </a:r>
          </a:p>
        </p:txBody>
      </p:sp>
      <p:sp>
        <p:nvSpPr>
          <p:cNvPr id="2" name="Retângulo 1"/>
          <p:cNvSpPr/>
          <p:nvPr/>
        </p:nvSpPr>
        <p:spPr>
          <a:xfrm>
            <a:off x="1043609" y="1340768"/>
            <a:ext cx="5976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Y = B0 + B1 X +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115617" y="2823319"/>
            <a:ext cx="59766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Y = B0 + B1 X +  </a:t>
            </a:r>
            <a:r>
              <a:rPr lang="pt-BR" sz="2400" dirty="0" err="1"/>
              <a:t>Ey</a:t>
            </a:r>
            <a:endParaRPr lang="pt-BR" sz="2400" dirty="0"/>
          </a:p>
          <a:p>
            <a:r>
              <a:rPr lang="pt-BR" sz="2400" dirty="0"/>
              <a:t>B1 = Bo + B2M + Eb1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3" name="Chave esquerda 2"/>
          <p:cNvSpPr/>
          <p:nvPr/>
        </p:nvSpPr>
        <p:spPr>
          <a:xfrm>
            <a:off x="899592" y="3608149"/>
            <a:ext cx="360040" cy="784830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150167" y="1243788"/>
            <a:ext cx="1763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B2M  +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520796" y="1340767"/>
            <a:ext cx="2016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B3XM +  E</a:t>
            </a:r>
          </a:p>
        </p:txBody>
      </p:sp>
    </p:spTree>
    <p:extLst>
      <p:ext uri="{BB962C8B-B14F-4D97-AF65-F5344CB8AC3E}">
        <p14:creationId xmlns:p14="http://schemas.microsoft.com/office/powerpoint/2010/main" val="118626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052602E-567A-4969-AC91-3C496F96AAFB}"/>
              </a:ext>
            </a:extLst>
          </p:cNvPr>
          <p:cNvSpPr/>
          <p:nvPr/>
        </p:nvSpPr>
        <p:spPr>
          <a:xfrm>
            <a:off x="971600" y="764704"/>
            <a:ext cx="8280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  <a:p>
            <a:r>
              <a:rPr lang="pt-BR" sz="2400" dirty="0"/>
              <a:t>VD = B0 + B1 VI +  </a:t>
            </a:r>
            <a:r>
              <a:rPr lang="pt-BR" sz="2400" dirty="0" err="1"/>
              <a:t>Ey</a:t>
            </a:r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B1 = B01 + B2M + Eb1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VD = B0 + (B01 + B2M + Eb1)VI +  </a:t>
            </a:r>
            <a:r>
              <a:rPr lang="pt-BR" sz="2400" dirty="0" err="1"/>
              <a:t>Ey</a:t>
            </a:r>
            <a:endParaRPr lang="pt-BR" sz="2400" dirty="0"/>
          </a:p>
          <a:p>
            <a:r>
              <a:rPr lang="pt-BR" sz="2400" dirty="0" err="1"/>
              <a:t>Vd</a:t>
            </a:r>
            <a:r>
              <a:rPr lang="pt-BR" sz="2400" dirty="0"/>
              <a:t> = B0 + B01VI + </a:t>
            </a:r>
            <a:r>
              <a:rPr lang="pt-BR" sz="2400" dirty="0">
                <a:highlight>
                  <a:srgbClr val="00FFFF"/>
                </a:highlight>
              </a:rPr>
              <a:t>B2MVI</a:t>
            </a:r>
            <a:r>
              <a:rPr lang="pt-BR" sz="2400" dirty="0"/>
              <a:t> + </a:t>
            </a:r>
            <a:r>
              <a:rPr lang="pt-BR" sz="2400" dirty="0">
                <a:solidFill>
                  <a:srgbClr val="FF0000"/>
                </a:solidFill>
              </a:rPr>
              <a:t>Eb1VI</a:t>
            </a:r>
            <a:r>
              <a:rPr lang="pt-BR" sz="2400" dirty="0"/>
              <a:t> + EY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34EE5C5-0807-4FA6-B5FE-2CE0B6D31E37}"/>
              </a:ext>
            </a:extLst>
          </p:cNvPr>
          <p:cNvSpPr/>
          <p:nvPr/>
        </p:nvSpPr>
        <p:spPr>
          <a:xfrm>
            <a:off x="1043608" y="4653136"/>
            <a:ext cx="5976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Y = B0 + B1 X +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87BE69D-DE3E-4958-94B5-DFFAAAF4600D}"/>
              </a:ext>
            </a:extLst>
          </p:cNvPr>
          <p:cNvSpPr/>
          <p:nvPr/>
        </p:nvSpPr>
        <p:spPr>
          <a:xfrm>
            <a:off x="3347864" y="4653136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highlight>
                  <a:srgbClr val="00FFFF"/>
                </a:highlight>
              </a:rPr>
              <a:t>B2XM</a:t>
            </a:r>
            <a:r>
              <a:rPr lang="pt-BR" sz="2400" dirty="0"/>
              <a:t> +                  E</a:t>
            </a:r>
          </a:p>
        </p:txBody>
      </p:sp>
    </p:spTree>
    <p:extLst>
      <p:ext uri="{BB962C8B-B14F-4D97-AF65-F5344CB8AC3E}">
        <p14:creationId xmlns:p14="http://schemas.microsoft.com/office/powerpoint/2010/main" val="83290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/>
          <p:cNvSpPr txBox="1"/>
          <p:nvPr/>
        </p:nvSpPr>
        <p:spPr>
          <a:xfrm>
            <a:off x="576065" y="755993"/>
            <a:ext cx="874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Moderação com variáveis latentes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11560" y="1527175"/>
            <a:ext cx="8280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i="1" dirty="0"/>
              <a:t>Modelo Randômico do </a:t>
            </a:r>
            <a:r>
              <a:rPr lang="pt-BR" sz="2400" i="1" dirty="0" err="1"/>
              <a:t>Mplus</a:t>
            </a:r>
            <a:r>
              <a:rPr lang="pt-BR" sz="2400" i="1" dirty="0"/>
              <a:t> – </a:t>
            </a:r>
            <a:r>
              <a:rPr lang="pt-BR" sz="2400" dirty="0"/>
              <a:t>mais robusto, mas demanda uma grande capacidade computacional;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i="1" dirty="0"/>
              <a:t>Interação com variáveis latentes </a:t>
            </a:r>
            <a:r>
              <a:rPr lang="pt-BR" sz="2400" dirty="0"/>
              <a:t>– quase tão robusto quanto o modelo do </a:t>
            </a:r>
            <a:r>
              <a:rPr lang="pt-BR" sz="2400" dirty="0" err="1"/>
              <a:t>Mplus</a:t>
            </a:r>
            <a:r>
              <a:rPr lang="pt-BR" sz="2400" dirty="0"/>
              <a:t> e demanda pouca capacidade computacional.</a:t>
            </a:r>
            <a:endParaRPr lang="pt-BR" sz="2400" i="1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B4E8863-955F-4D60-A880-20BFD69FE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0" t="18007" r="64175" b="10891"/>
          <a:stretch/>
        </p:blipFill>
        <p:spPr>
          <a:xfrm>
            <a:off x="5076056" y="3738406"/>
            <a:ext cx="3292350" cy="300296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045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/>
          <p:cNvSpPr txBox="1"/>
          <p:nvPr/>
        </p:nvSpPr>
        <p:spPr>
          <a:xfrm>
            <a:off x="576065" y="755993"/>
            <a:ext cx="874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Moderação com variáveis latentes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11560" y="1527175"/>
            <a:ext cx="8280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i="1" dirty="0"/>
              <a:t>Interação com variáveis latentes </a:t>
            </a: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400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/>
              <a:t>Passo 1: criar interações entre todos os itens da VI e VM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400" dirty="0"/>
          </a:p>
          <a:p>
            <a:r>
              <a:rPr lang="pt-BR" sz="2400" dirty="0"/>
              <a:t>	Inte1 = VI_item1 * VM_item1</a:t>
            </a:r>
          </a:p>
          <a:p>
            <a:r>
              <a:rPr lang="pt-BR" sz="2400" dirty="0"/>
              <a:t>	inte2 = VI_item2 * VM_item1</a:t>
            </a:r>
          </a:p>
          <a:p>
            <a:r>
              <a:rPr lang="pt-BR" sz="2400" dirty="0"/>
              <a:t>	Inte3=VI_item3 * VM_item1</a:t>
            </a:r>
          </a:p>
          <a:p>
            <a:r>
              <a:rPr lang="pt-BR" sz="2400" dirty="0"/>
              <a:t>	Inte4=VI_item1*VM_item2</a:t>
            </a:r>
          </a:p>
          <a:p>
            <a:r>
              <a:rPr lang="pt-BR" sz="2400" dirty="0"/>
              <a:t>	...</a:t>
            </a:r>
          </a:p>
        </p:txBody>
      </p:sp>
    </p:spTree>
    <p:extLst>
      <p:ext uri="{BB962C8B-B14F-4D97-AF65-F5344CB8AC3E}">
        <p14:creationId xmlns:p14="http://schemas.microsoft.com/office/powerpoint/2010/main" val="260579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/>
          <p:cNvSpPr txBox="1"/>
          <p:nvPr/>
        </p:nvSpPr>
        <p:spPr>
          <a:xfrm>
            <a:off x="576065" y="755993"/>
            <a:ext cx="874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Moderação com variáveis latentes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11560" y="1527175"/>
            <a:ext cx="82809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i="1" dirty="0"/>
              <a:t>Interação com variáveis latentes </a:t>
            </a: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400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/>
              <a:t>Passo 2: realizar uma regressão para cada interação criada, na qual os itens das VI e VM são modelados como variáveis explicativas. </a:t>
            </a:r>
          </a:p>
          <a:p>
            <a:endParaRPr lang="pt-BR" sz="2400" dirty="0"/>
          </a:p>
          <a:p>
            <a:r>
              <a:rPr lang="pt-BR" sz="2400" dirty="0"/>
              <a:t>	Inte1 = Bo + </a:t>
            </a:r>
            <a:r>
              <a:rPr lang="pt-BR" sz="2400" i="1" dirty="0"/>
              <a:t>B</a:t>
            </a:r>
            <a:r>
              <a:rPr lang="pt-BR" sz="2400" dirty="0"/>
              <a:t>vi_item1  ...+ </a:t>
            </a:r>
            <a:r>
              <a:rPr lang="pt-BR" sz="2400" i="1" dirty="0"/>
              <a:t>B</a:t>
            </a:r>
            <a:r>
              <a:rPr lang="pt-BR" sz="2400" dirty="0"/>
              <a:t>vm_item1.. + e1</a:t>
            </a:r>
          </a:p>
          <a:p>
            <a:r>
              <a:rPr lang="pt-BR" sz="2400" dirty="0"/>
              <a:t>	inte2 = Bo + </a:t>
            </a:r>
            <a:r>
              <a:rPr lang="pt-BR" sz="2400" i="1" dirty="0"/>
              <a:t>B</a:t>
            </a:r>
            <a:r>
              <a:rPr lang="pt-BR" sz="2400" dirty="0"/>
              <a:t>vi_item1  ...+ </a:t>
            </a:r>
            <a:r>
              <a:rPr lang="pt-BR" sz="2400" i="1" dirty="0"/>
              <a:t>B</a:t>
            </a:r>
            <a:r>
              <a:rPr lang="pt-BR" sz="2400" dirty="0"/>
              <a:t>vm_item1.. + e2</a:t>
            </a:r>
          </a:p>
          <a:p>
            <a:r>
              <a:rPr lang="pt-BR" sz="2400" dirty="0"/>
              <a:t>	Inte3= Bo + </a:t>
            </a:r>
            <a:r>
              <a:rPr lang="pt-BR" sz="2400" i="1" dirty="0"/>
              <a:t>B</a:t>
            </a:r>
            <a:r>
              <a:rPr lang="pt-BR" sz="2400" dirty="0"/>
              <a:t>vi_item1  ...+ </a:t>
            </a:r>
            <a:r>
              <a:rPr lang="pt-BR" sz="2400" i="1" dirty="0"/>
              <a:t>B</a:t>
            </a:r>
            <a:r>
              <a:rPr lang="pt-BR" sz="2400" dirty="0"/>
              <a:t>vm_item1.. + e3</a:t>
            </a:r>
          </a:p>
          <a:p>
            <a:r>
              <a:rPr lang="pt-BR" sz="2400" dirty="0"/>
              <a:t>	Inte4= Bo + </a:t>
            </a:r>
            <a:r>
              <a:rPr lang="pt-BR" sz="2400" i="1" dirty="0"/>
              <a:t>B</a:t>
            </a:r>
            <a:r>
              <a:rPr lang="pt-BR" sz="2400" dirty="0"/>
              <a:t>vi_item1  ...+ </a:t>
            </a:r>
            <a:r>
              <a:rPr lang="pt-BR" sz="2400" i="1" dirty="0"/>
              <a:t>B</a:t>
            </a:r>
            <a:r>
              <a:rPr lang="pt-BR" sz="2400" dirty="0"/>
              <a:t>vm_item1.. + e4</a:t>
            </a:r>
          </a:p>
          <a:p>
            <a:endParaRPr lang="pt-BR" sz="2400" dirty="0"/>
          </a:p>
          <a:p>
            <a:r>
              <a:rPr lang="pt-BR" sz="2400" dirty="0"/>
              <a:t>	Os valores dos resíduos são salvos.</a:t>
            </a:r>
          </a:p>
        </p:txBody>
      </p:sp>
    </p:spTree>
    <p:extLst>
      <p:ext uri="{BB962C8B-B14F-4D97-AF65-F5344CB8AC3E}">
        <p14:creationId xmlns:p14="http://schemas.microsoft.com/office/powerpoint/2010/main" val="530669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/>
          <p:cNvSpPr txBox="1"/>
          <p:nvPr/>
        </p:nvSpPr>
        <p:spPr>
          <a:xfrm>
            <a:off x="576065" y="755993"/>
            <a:ext cx="874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Moderação com variáveis latentes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11560" y="1527175"/>
            <a:ext cx="8280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i="1" dirty="0"/>
              <a:t>Interação com variáveis latentes </a:t>
            </a:r>
            <a:endParaRPr lang="pt-B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400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/>
              <a:t>Passo 3: Utilizar os resíduos do passo anterior como indicadores da variável latente de interação</a:t>
            </a:r>
          </a:p>
          <a:p>
            <a:endParaRPr lang="pt-BR" sz="2400" dirty="0"/>
          </a:p>
        </p:txBody>
      </p:sp>
      <p:sp>
        <p:nvSpPr>
          <p:cNvPr id="2" name="Elipse 1"/>
          <p:cNvSpPr/>
          <p:nvPr/>
        </p:nvSpPr>
        <p:spPr>
          <a:xfrm>
            <a:off x="1403648" y="4437112"/>
            <a:ext cx="864096" cy="7920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475656" y="465313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inter</a:t>
            </a:r>
            <a:endParaRPr lang="pt-BR" dirty="0"/>
          </a:p>
        </p:txBody>
      </p:sp>
      <p:cxnSp>
        <p:nvCxnSpPr>
          <p:cNvPr id="5" name="Conector de seta reta 4"/>
          <p:cNvCxnSpPr>
            <a:stCxn id="2" idx="6"/>
          </p:cNvCxnSpPr>
          <p:nvPr/>
        </p:nvCxnSpPr>
        <p:spPr>
          <a:xfrm flipV="1">
            <a:off x="2267744" y="4077072"/>
            <a:ext cx="1152128" cy="75608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419872" y="3789040"/>
            <a:ext cx="79208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503872" y="37890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e1</a:t>
            </a:r>
          </a:p>
        </p:txBody>
      </p:sp>
      <p:cxnSp>
        <p:nvCxnSpPr>
          <p:cNvPr id="10" name="Conector de seta reta 9"/>
          <p:cNvCxnSpPr>
            <a:stCxn id="2" idx="6"/>
          </p:cNvCxnSpPr>
          <p:nvPr/>
        </p:nvCxnSpPr>
        <p:spPr>
          <a:xfrm flipV="1">
            <a:off x="2267744" y="4725144"/>
            <a:ext cx="1152128" cy="10801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3419872" y="4509120"/>
            <a:ext cx="79208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3503872" y="450912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e2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419872" y="5220956"/>
            <a:ext cx="79208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3503872" y="522095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e3</a:t>
            </a:r>
          </a:p>
        </p:txBody>
      </p:sp>
      <p:cxnSp>
        <p:nvCxnSpPr>
          <p:cNvPr id="18" name="Conector de seta reta 17"/>
          <p:cNvCxnSpPr>
            <a:stCxn id="2" idx="6"/>
            <a:endCxn id="16" idx="1"/>
          </p:cNvCxnSpPr>
          <p:nvPr/>
        </p:nvCxnSpPr>
        <p:spPr>
          <a:xfrm>
            <a:off x="2267744" y="4833156"/>
            <a:ext cx="1152128" cy="63982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o 18"/>
          <p:cNvSpPr/>
          <p:nvPr/>
        </p:nvSpPr>
        <p:spPr>
          <a:xfrm>
            <a:off x="3863912" y="3991708"/>
            <a:ext cx="936104" cy="787442"/>
          </a:xfrm>
          <a:prstGeom prst="arc">
            <a:avLst>
              <a:gd name="adj1" fmla="val 16963422"/>
              <a:gd name="adj2" fmla="val 447404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de seta reta 21"/>
          <p:cNvCxnSpPr/>
          <p:nvPr/>
        </p:nvCxnSpPr>
        <p:spPr>
          <a:xfrm flipH="1">
            <a:off x="4378904" y="4001966"/>
            <a:ext cx="36004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9" idx="2"/>
          </p:cNvCxnSpPr>
          <p:nvPr/>
        </p:nvCxnSpPr>
        <p:spPr>
          <a:xfrm flipH="1" flipV="1">
            <a:off x="4391980" y="4767173"/>
            <a:ext cx="45857" cy="177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o 29"/>
          <p:cNvSpPr/>
          <p:nvPr/>
        </p:nvSpPr>
        <p:spPr>
          <a:xfrm>
            <a:off x="3969785" y="4802846"/>
            <a:ext cx="936104" cy="787442"/>
          </a:xfrm>
          <a:prstGeom prst="arc">
            <a:avLst>
              <a:gd name="adj1" fmla="val 16963422"/>
              <a:gd name="adj2" fmla="val 4474045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/>
          <p:cNvCxnSpPr/>
          <p:nvPr/>
        </p:nvCxnSpPr>
        <p:spPr>
          <a:xfrm flipH="1">
            <a:off x="4484777" y="4813104"/>
            <a:ext cx="36004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30" idx="2"/>
          </p:cNvCxnSpPr>
          <p:nvPr/>
        </p:nvCxnSpPr>
        <p:spPr>
          <a:xfrm flipH="1" flipV="1">
            <a:off x="4497853" y="5578311"/>
            <a:ext cx="45857" cy="177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/>
          <p:cNvSpPr/>
          <p:nvPr/>
        </p:nvSpPr>
        <p:spPr>
          <a:xfrm>
            <a:off x="4122184" y="3973706"/>
            <a:ext cx="1169895" cy="1687542"/>
          </a:xfrm>
          <a:prstGeom prst="arc">
            <a:avLst>
              <a:gd name="adj1" fmla="val 16258637"/>
              <a:gd name="adj2" fmla="val 5316592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H="1">
            <a:off x="4637177" y="3983964"/>
            <a:ext cx="36004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33" idx="2"/>
          </p:cNvCxnSpPr>
          <p:nvPr/>
        </p:nvCxnSpPr>
        <p:spPr>
          <a:xfrm flipH="1" flipV="1">
            <a:off x="4679146" y="5641447"/>
            <a:ext cx="48449" cy="1928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00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  <p:bldP spid="13" grpId="0" animBg="1"/>
      <p:bldP spid="15" grpId="0"/>
      <p:bldP spid="16" grpId="0" animBg="1"/>
      <p:bldP spid="17" grpId="0"/>
      <p:bldP spid="19" grpId="0" animBg="1"/>
      <p:bldP spid="30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/>
          <p:cNvSpPr txBox="1"/>
          <p:nvPr/>
        </p:nvSpPr>
        <p:spPr>
          <a:xfrm>
            <a:off x="576065" y="755993"/>
            <a:ext cx="874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Moderação e Mediação... Modelos complexos...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11560" y="1527175"/>
            <a:ext cx="5976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Nível Chuck Norris</a:t>
            </a:r>
          </a:p>
        </p:txBody>
      </p:sp>
      <p:pic>
        <p:nvPicPr>
          <p:cNvPr id="1030" name="Picture 6" descr="Chuck Norris tocando viol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048004"/>
            <a:ext cx="3413942" cy="31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8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/>
          <p:cNvSpPr txBox="1"/>
          <p:nvPr/>
        </p:nvSpPr>
        <p:spPr>
          <a:xfrm>
            <a:off x="576065" y="755993"/>
            <a:ext cx="874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Moderação e Mediação... Modelos complexos...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25DDE09-0EC8-466B-80F0-CB8C894B8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1" t="41619" r="63387" b="13685"/>
          <a:stretch/>
        </p:blipFill>
        <p:spPr>
          <a:xfrm>
            <a:off x="2339752" y="2060848"/>
            <a:ext cx="4739025" cy="28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648072"/>
          </a:xfrm>
        </p:spPr>
        <p:txBody>
          <a:bodyPr/>
          <a:lstStyle/>
          <a:p>
            <a:r>
              <a:rPr lang="pt-BR" dirty="0"/>
              <a:t>Y = B0 + B X + E</a:t>
            </a:r>
          </a:p>
          <a:p>
            <a:endParaRPr lang="pt-BR" dirty="0"/>
          </a:p>
        </p:txBody>
      </p:sp>
      <p:cxnSp>
        <p:nvCxnSpPr>
          <p:cNvPr id="27" name="Conector reto 26"/>
          <p:cNvCxnSpPr/>
          <p:nvPr/>
        </p:nvCxnSpPr>
        <p:spPr>
          <a:xfrm>
            <a:off x="4253172" y="2742019"/>
            <a:ext cx="0" cy="38553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 flipH="1">
            <a:off x="827584" y="5631631"/>
            <a:ext cx="74888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 rot="16200000">
            <a:off x="2791542" y="3235625"/>
            <a:ext cx="209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/>
              <a:t>Ingestão água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4211960" y="563163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004047" y="6207695"/>
            <a:ext cx="303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>
                <a:sym typeface="Symbol"/>
              </a:rPr>
              <a:t>Temperatura do dia</a:t>
            </a:r>
          </a:p>
        </p:txBody>
      </p:sp>
      <p:cxnSp>
        <p:nvCxnSpPr>
          <p:cNvPr id="32" name="Conector reto 31"/>
          <p:cNvCxnSpPr/>
          <p:nvPr/>
        </p:nvCxnSpPr>
        <p:spPr>
          <a:xfrm flipV="1">
            <a:off x="3851920" y="4059070"/>
            <a:ext cx="3420380" cy="117013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/>
          <p:cNvSpPr txBox="1"/>
          <p:nvPr/>
        </p:nvSpPr>
        <p:spPr>
          <a:xfrm>
            <a:off x="5148064" y="566124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084167" y="5661248"/>
            <a:ext cx="43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30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7092280" y="566124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45</a:t>
            </a:r>
          </a:p>
        </p:txBody>
      </p:sp>
      <p:cxnSp>
        <p:nvCxnSpPr>
          <p:cNvPr id="24" name="Conector reto 23"/>
          <p:cNvCxnSpPr/>
          <p:nvPr/>
        </p:nvCxnSpPr>
        <p:spPr>
          <a:xfrm flipV="1">
            <a:off x="3932929" y="2521725"/>
            <a:ext cx="2880320" cy="204913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 flipV="1">
            <a:off x="3932929" y="3789040"/>
            <a:ext cx="3258362" cy="112141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V="1">
            <a:off x="3779912" y="5013176"/>
            <a:ext cx="3411379" cy="7200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6813248" y="2296047"/>
            <a:ext cx="193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Muita sede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7173289" y="3573016"/>
            <a:ext cx="193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Sede moderada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7191291" y="4828510"/>
            <a:ext cx="193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Sem sede</a:t>
            </a:r>
          </a:p>
        </p:txBody>
      </p:sp>
      <p:sp>
        <p:nvSpPr>
          <p:cNvPr id="14" name="AutoShape 2" descr="http://1.bp.blogspot.com/_w6QMOiaMs_w/TFm69ftswSI/AAAAAAAAANA/k0oe_kzQiC0/s1600/pulo_do_ga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9" y="2411065"/>
            <a:ext cx="30480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tângulo 14"/>
          <p:cNvSpPr/>
          <p:nvPr/>
        </p:nvSpPr>
        <p:spPr>
          <a:xfrm>
            <a:off x="35496" y="1628800"/>
            <a:ext cx="7330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2800" dirty="0"/>
              <a:t>E se B variar em função de outra variável...</a:t>
            </a:r>
          </a:p>
        </p:txBody>
      </p:sp>
    </p:spTree>
    <p:extLst>
      <p:ext uri="{BB962C8B-B14F-4D97-AF65-F5344CB8AC3E}">
        <p14:creationId xmlns:p14="http://schemas.microsoft.com/office/powerpoint/2010/main" val="363551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3" grpId="0"/>
      <p:bldP spid="4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/>
          <p:cNvSpPr txBox="1"/>
          <p:nvPr/>
        </p:nvSpPr>
        <p:spPr>
          <a:xfrm>
            <a:off x="576065" y="755993"/>
            <a:ext cx="874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Moderação e Mediação... Modelos complexos...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D109A7-70FE-407C-B2F0-6222789B9E6A}"/>
              </a:ext>
            </a:extLst>
          </p:cNvPr>
          <p:cNvSpPr txBox="1"/>
          <p:nvPr/>
        </p:nvSpPr>
        <p:spPr>
          <a:xfrm>
            <a:off x="611560" y="1484784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2"/>
              </a:rPr>
              <a:t>Exemplos no site figure it out</a:t>
            </a:r>
          </a:p>
          <a:p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http://www.offbeat.group.shef.ac.uk/FIO/mplusmedmod.htm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94D8E1-BBCA-4D1E-B936-5D994723D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8" t="13684" r="64175" b="13684"/>
          <a:stretch/>
        </p:blipFill>
        <p:spPr>
          <a:xfrm>
            <a:off x="2627784" y="3068960"/>
            <a:ext cx="3960440" cy="35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34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D5CF2-FF50-4B3D-B661-5D5EFB10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836712"/>
            <a:ext cx="4762872" cy="780696"/>
          </a:xfrm>
        </p:spPr>
        <p:txBody>
          <a:bodyPr>
            <a:normAutofit fontScale="90000"/>
          </a:bodyPr>
          <a:lstStyle/>
          <a:p>
            <a:r>
              <a:rPr lang="pt-BR" dirty="0"/>
              <a:t>Tutorial </a:t>
            </a:r>
            <a:r>
              <a:rPr lang="pt-BR" dirty="0" err="1"/>
              <a:t>Lavaan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04B1E0-C963-4C2B-A47B-CA55443B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http://lavaan.ugent.be/tutorial/tutorial.pdf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470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379997" y="2339007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º </a:t>
            </a:r>
            <a:r>
              <a:rPr lang="pt-BR" sz="1700" dirty="0" err="1"/>
              <a:t>temperat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855781" y="2208201"/>
            <a:ext cx="10081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 err="1"/>
              <a:t>Consum</a:t>
            </a:r>
            <a:endParaRPr lang="pt-BR" sz="1700" dirty="0"/>
          </a:p>
          <a:p>
            <a:r>
              <a:rPr lang="pt-BR" sz="1700" dirty="0"/>
              <a:t> água</a:t>
            </a:r>
            <a:endParaRPr lang="pt-BR" sz="1400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2555776" y="2528900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1187624" y="2026512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5796136" y="1988840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64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379997" y="2339007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º </a:t>
            </a:r>
            <a:r>
              <a:rPr lang="pt-BR" sz="1700" dirty="0" err="1"/>
              <a:t>temperat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855781" y="2208201"/>
            <a:ext cx="10081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 err="1"/>
              <a:t>Consum</a:t>
            </a:r>
            <a:endParaRPr lang="pt-BR" sz="1700" dirty="0"/>
          </a:p>
          <a:p>
            <a:r>
              <a:rPr lang="pt-BR" sz="1700" dirty="0"/>
              <a:t> água</a:t>
            </a:r>
            <a:endParaRPr lang="pt-BR" sz="1400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2555776" y="2528899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3563888" y="476672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635896" y="839760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Sede</a:t>
            </a:r>
            <a:endParaRPr lang="pt-BR" sz="1400" dirty="0"/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716016" y="1193703"/>
            <a:ext cx="1328179" cy="795137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2268166" y="1193703"/>
            <a:ext cx="1328179" cy="834914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1355291" y="5661248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331640" y="6011415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NSE</a:t>
            </a:r>
            <a:endParaRPr lang="pt-BR" sz="1400" dirty="0"/>
          </a:p>
        </p:txBody>
      </p:sp>
      <p:sp>
        <p:nvSpPr>
          <p:cNvPr id="17" name="Elipse 16"/>
          <p:cNvSpPr/>
          <p:nvPr/>
        </p:nvSpPr>
        <p:spPr>
          <a:xfrm>
            <a:off x="5699422" y="5661248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5807423" y="5880609"/>
            <a:ext cx="10924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Nota em Ciências.</a:t>
            </a:r>
            <a:endParaRPr lang="pt-BR" sz="1400" dirty="0"/>
          </a:p>
        </p:txBody>
      </p:sp>
      <p:cxnSp>
        <p:nvCxnSpPr>
          <p:cNvPr id="19" name="Conector de seta reta 18"/>
          <p:cNvCxnSpPr>
            <a:endCxn id="17" idx="2"/>
          </p:cNvCxnSpPr>
          <p:nvPr/>
        </p:nvCxnSpPr>
        <p:spPr>
          <a:xfrm>
            <a:off x="2507419" y="6201308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3515531" y="4149080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3587539" y="4512168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Estudo</a:t>
            </a:r>
            <a:endParaRPr lang="pt-BR" sz="1400" dirty="0"/>
          </a:p>
        </p:txBody>
      </p:sp>
      <p:cxnSp>
        <p:nvCxnSpPr>
          <p:cNvPr id="24" name="Conector de seta reta 23"/>
          <p:cNvCxnSpPr/>
          <p:nvPr/>
        </p:nvCxnSpPr>
        <p:spPr>
          <a:xfrm>
            <a:off x="4103420" y="5229200"/>
            <a:ext cx="0" cy="959185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6848547" y="1016732"/>
            <a:ext cx="2352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Mediação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6588224" y="4438853"/>
            <a:ext cx="256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Moderação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187624" y="2026512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796136" y="1988840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4">
            <a:extLst>
              <a:ext uri="{FF2B5EF4-FFF2-40B4-BE49-F238E27FC236}">
                <a16:creationId xmlns:a16="http://schemas.microsoft.com/office/drawing/2014/main" id="{04F82400-5EAC-47CF-8AE0-942F8E95DC63}"/>
              </a:ext>
            </a:extLst>
          </p:cNvPr>
          <p:cNvSpPr txBox="1"/>
          <p:nvPr/>
        </p:nvSpPr>
        <p:spPr>
          <a:xfrm>
            <a:off x="1245757" y="3189870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 err="1"/>
              <a:t>exercico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900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20" grpId="0" animBg="1"/>
      <p:bldP spid="21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19011B4-C157-47DA-9465-E3D63661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8640"/>
            <a:ext cx="5457088" cy="62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0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5855781" y="2208201"/>
            <a:ext cx="10081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 err="1"/>
              <a:t>Consum</a:t>
            </a:r>
            <a:endParaRPr lang="pt-BR" sz="1700" dirty="0"/>
          </a:p>
          <a:p>
            <a:r>
              <a:rPr lang="pt-BR" sz="1700" dirty="0"/>
              <a:t> água</a:t>
            </a:r>
            <a:endParaRPr lang="pt-BR" sz="1400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2555776" y="2528899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3563888" y="476672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635896" y="839760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Sede</a:t>
            </a:r>
            <a:endParaRPr lang="pt-BR" sz="1400" dirty="0"/>
          </a:p>
        </p:txBody>
      </p:sp>
      <p:cxnSp>
        <p:nvCxnSpPr>
          <p:cNvPr id="11" name="Conector de seta reta 10"/>
          <p:cNvCxnSpPr>
            <a:cxnSpLocks/>
          </p:cNvCxnSpPr>
          <p:nvPr/>
        </p:nvCxnSpPr>
        <p:spPr>
          <a:xfrm>
            <a:off x="4240241" y="1561762"/>
            <a:ext cx="115735" cy="839599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1355291" y="5661248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95130" y="6024336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NSE</a:t>
            </a:r>
            <a:endParaRPr lang="pt-BR" sz="1400" dirty="0"/>
          </a:p>
        </p:txBody>
      </p:sp>
      <p:sp>
        <p:nvSpPr>
          <p:cNvPr id="17" name="Elipse 16"/>
          <p:cNvSpPr/>
          <p:nvPr/>
        </p:nvSpPr>
        <p:spPr>
          <a:xfrm>
            <a:off x="5699422" y="5661248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5807423" y="5880609"/>
            <a:ext cx="10924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Nota em Ciências.</a:t>
            </a:r>
            <a:endParaRPr lang="pt-BR" sz="1400" dirty="0"/>
          </a:p>
        </p:txBody>
      </p:sp>
      <p:cxnSp>
        <p:nvCxnSpPr>
          <p:cNvPr id="19" name="Conector de seta reta 18"/>
          <p:cNvCxnSpPr>
            <a:endCxn id="17" idx="2"/>
          </p:cNvCxnSpPr>
          <p:nvPr/>
        </p:nvCxnSpPr>
        <p:spPr>
          <a:xfrm>
            <a:off x="2507419" y="6201308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3515531" y="4149080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1367117" y="6131743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Estudo</a:t>
            </a:r>
            <a:endParaRPr lang="pt-BR" sz="1400" dirty="0"/>
          </a:p>
        </p:txBody>
      </p:sp>
      <p:cxnSp>
        <p:nvCxnSpPr>
          <p:cNvPr id="24" name="Conector de seta reta 23"/>
          <p:cNvCxnSpPr/>
          <p:nvPr/>
        </p:nvCxnSpPr>
        <p:spPr>
          <a:xfrm>
            <a:off x="4103420" y="5229200"/>
            <a:ext cx="0" cy="959185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6588224" y="4438853"/>
            <a:ext cx="256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Moderação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187624" y="2026512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5796136" y="1988840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4">
            <a:extLst>
              <a:ext uri="{FF2B5EF4-FFF2-40B4-BE49-F238E27FC236}">
                <a16:creationId xmlns:a16="http://schemas.microsoft.com/office/drawing/2014/main" id="{04F82400-5EAC-47CF-8AE0-942F8E95DC63}"/>
              </a:ext>
            </a:extLst>
          </p:cNvPr>
          <p:cNvSpPr txBox="1"/>
          <p:nvPr/>
        </p:nvSpPr>
        <p:spPr>
          <a:xfrm>
            <a:off x="1259632" y="2314255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 err="1"/>
              <a:t>exercico</a:t>
            </a:r>
            <a:endParaRPr lang="pt-BR" sz="1400" dirty="0"/>
          </a:p>
        </p:txBody>
      </p:sp>
      <p:sp>
        <p:nvSpPr>
          <p:cNvPr id="25" name="CaixaDeTexto 27">
            <a:extLst>
              <a:ext uri="{FF2B5EF4-FFF2-40B4-BE49-F238E27FC236}">
                <a16:creationId xmlns:a16="http://schemas.microsoft.com/office/drawing/2014/main" id="{4E419B6C-357F-4F42-9C1D-9B7A178CC3CB}"/>
              </a:ext>
            </a:extLst>
          </p:cNvPr>
          <p:cNvSpPr txBox="1"/>
          <p:nvPr/>
        </p:nvSpPr>
        <p:spPr>
          <a:xfrm>
            <a:off x="6480212" y="1054477"/>
            <a:ext cx="256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Moderação</a:t>
            </a:r>
          </a:p>
        </p:txBody>
      </p:sp>
      <p:cxnSp>
        <p:nvCxnSpPr>
          <p:cNvPr id="26" name="Conector de seta reta 10">
            <a:extLst>
              <a:ext uri="{FF2B5EF4-FFF2-40B4-BE49-F238E27FC236}">
                <a16:creationId xmlns:a16="http://schemas.microsoft.com/office/drawing/2014/main" id="{ED1C18E8-6F80-4E19-BD2B-3ABBC95A8311}"/>
              </a:ext>
            </a:extLst>
          </p:cNvPr>
          <p:cNvCxnSpPr>
            <a:cxnSpLocks/>
          </p:cNvCxnSpPr>
          <p:nvPr/>
        </p:nvCxnSpPr>
        <p:spPr>
          <a:xfrm flipV="1">
            <a:off x="1907704" y="963399"/>
            <a:ext cx="1548172" cy="1079446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10">
            <a:extLst>
              <a:ext uri="{FF2B5EF4-FFF2-40B4-BE49-F238E27FC236}">
                <a16:creationId xmlns:a16="http://schemas.microsoft.com/office/drawing/2014/main" id="{F80422B7-B1D7-450D-BC47-0C7281B45D25}"/>
              </a:ext>
            </a:extLst>
          </p:cNvPr>
          <p:cNvCxnSpPr>
            <a:cxnSpLocks/>
          </p:cNvCxnSpPr>
          <p:nvPr/>
        </p:nvCxnSpPr>
        <p:spPr>
          <a:xfrm>
            <a:off x="4739667" y="4732254"/>
            <a:ext cx="1265525" cy="903149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20">
            <a:extLst>
              <a:ext uri="{FF2B5EF4-FFF2-40B4-BE49-F238E27FC236}">
                <a16:creationId xmlns:a16="http://schemas.microsoft.com/office/drawing/2014/main" id="{B7100AFF-D6B6-4A2B-A67C-770D1D54987B}"/>
              </a:ext>
            </a:extLst>
          </p:cNvPr>
          <p:cNvSpPr txBox="1"/>
          <p:nvPr/>
        </p:nvSpPr>
        <p:spPr>
          <a:xfrm>
            <a:off x="2627784" y="4356895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Estudo</a:t>
            </a:r>
            <a:endParaRPr lang="pt-BR" sz="1400" dirty="0"/>
          </a:p>
        </p:txBody>
      </p:sp>
      <p:sp>
        <p:nvSpPr>
          <p:cNvPr id="34" name="CaixaDeTexto 15">
            <a:extLst>
              <a:ext uri="{FF2B5EF4-FFF2-40B4-BE49-F238E27FC236}">
                <a16:creationId xmlns:a16="http://schemas.microsoft.com/office/drawing/2014/main" id="{C6AC55D9-FEDF-4764-ACEC-5ACC2B4B415D}"/>
              </a:ext>
            </a:extLst>
          </p:cNvPr>
          <p:cNvSpPr txBox="1"/>
          <p:nvPr/>
        </p:nvSpPr>
        <p:spPr>
          <a:xfrm>
            <a:off x="3741904" y="4480157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/>
              <a:t>NSE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3454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20" grpId="0" animBg="1"/>
      <p:bldP spid="21" grpId="0"/>
      <p:bldP spid="28" grpId="0"/>
      <p:bldP spid="25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47664" y="4571255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VI</a:t>
            </a:r>
            <a:endParaRPr lang="pt-BR" sz="1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264178" y="4440449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VD</a:t>
            </a:r>
            <a:endParaRPr lang="pt-BR" sz="1400" dirty="0"/>
          </a:p>
        </p:txBody>
      </p:sp>
      <p:cxnSp>
        <p:nvCxnSpPr>
          <p:cNvPr id="9" name="Conector de seta reta 8"/>
          <p:cNvCxnSpPr/>
          <p:nvPr/>
        </p:nvCxnSpPr>
        <p:spPr>
          <a:xfrm>
            <a:off x="2964173" y="4761148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3972285" y="2708920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044293" y="3072008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 err="1"/>
              <a:t>Md</a:t>
            </a:r>
            <a:endParaRPr lang="pt-BR" sz="1400" dirty="0"/>
          </a:p>
        </p:txBody>
      </p:sp>
      <p:cxnSp>
        <p:nvCxnSpPr>
          <p:cNvPr id="11" name="Conector de seta reta 10"/>
          <p:cNvCxnSpPr/>
          <p:nvPr/>
        </p:nvCxnSpPr>
        <p:spPr>
          <a:xfrm>
            <a:off x="5124413" y="3425951"/>
            <a:ext cx="1328179" cy="795137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2676563" y="3425951"/>
            <a:ext cx="1328179" cy="834914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1547664" y="4296433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6156176" y="4258761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915816" y="3425951"/>
            <a:ext cx="4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24128" y="3429000"/>
            <a:ext cx="4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4355976" y="4355812"/>
            <a:ext cx="4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pt-BR" dirty="0"/>
              <a:t>Mediação</a:t>
            </a:r>
          </a:p>
        </p:txBody>
      </p:sp>
    </p:spTree>
    <p:extLst>
      <p:ext uri="{BB962C8B-B14F-4D97-AF65-F5344CB8AC3E}">
        <p14:creationId xmlns:p14="http://schemas.microsoft.com/office/powerpoint/2010/main" val="1374214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1">
            <a:extLst>
              <a:ext uri="{FF2B5EF4-FFF2-40B4-BE49-F238E27FC236}">
                <a16:creationId xmlns:a16="http://schemas.microsoft.com/office/drawing/2014/main" id="{D703E34F-63A2-4641-A9B1-722E71D8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01" y="3874945"/>
            <a:ext cx="5256584" cy="1728192"/>
          </a:xfrm>
        </p:spPr>
        <p:txBody>
          <a:bodyPr/>
          <a:lstStyle/>
          <a:p>
            <a:r>
              <a:rPr lang="pt-BR" dirty="0"/>
              <a:t>Y = B0 + </a:t>
            </a:r>
            <a:r>
              <a:rPr lang="pt-BR" dirty="0" err="1"/>
              <a:t>B</a:t>
            </a:r>
            <a:r>
              <a:rPr lang="pt-BR" baseline="-25000" dirty="0" err="1"/>
              <a:t>c</a:t>
            </a:r>
            <a:r>
              <a:rPr lang="pt-BR" dirty="0"/>
              <a:t>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X</a:t>
            </a:r>
            <a:r>
              <a:rPr lang="pt-BR" dirty="0"/>
              <a:t> +            </a:t>
            </a:r>
            <a:r>
              <a:rPr lang="pt-BR" dirty="0" err="1"/>
              <a:t>E</a:t>
            </a:r>
            <a:r>
              <a:rPr lang="pt-BR" baseline="-25000" dirty="0" err="1"/>
              <a:t>y</a:t>
            </a:r>
            <a:endParaRPr lang="pt-BR" baseline="-25000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140DFF-5EB7-4974-9E92-3D7727D74931}"/>
              </a:ext>
            </a:extLst>
          </p:cNvPr>
          <p:cNvSpPr txBox="1"/>
          <p:nvPr/>
        </p:nvSpPr>
        <p:spPr>
          <a:xfrm>
            <a:off x="1571315" y="2126032"/>
            <a:ext cx="15121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VI (X)</a:t>
            </a:r>
            <a:endParaRPr lang="pt-BR" sz="1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B5B747-C149-4B89-AFE6-B8B4BE1EF1D3}"/>
              </a:ext>
            </a:extLst>
          </p:cNvPr>
          <p:cNvSpPr txBox="1"/>
          <p:nvPr/>
        </p:nvSpPr>
        <p:spPr>
          <a:xfrm>
            <a:off x="6287829" y="1995226"/>
            <a:ext cx="10081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VD (Y)</a:t>
            </a:r>
            <a:endParaRPr lang="pt-BR" sz="1400" dirty="0"/>
          </a:p>
        </p:txBody>
      </p:sp>
      <p:cxnSp>
        <p:nvCxnSpPr>
          <p:cNvPr id="7" name="Conector de seta reta 8">
            <a:extLst>
              <a:ext uri="{FF2B5EF4-FFF2-40B4-BE49-F238E27FC236}">
                <a16:creationId xmlns:a16="http://schemas.microsoft.com/office/drawing/2014/main" id="{8560664F-E1E6-4BA0-A6B9-5C05904AC213}"/>
              </a:ext>
            </a:extLst>
          </p:cNvPr>
          <p:cNvCxnSpPr/>
          <p:nvPr/>
        </p:nvCxnSpPr>
        <p:spPr>
          <a:xfrm>
            <a:off x="2987824" y="2315925"/>
            <a:ext cx="3192003" cy="0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DAF7C0EF-0BB3-4F95-8E31-8AF0F2849EB1}"/>
              </a:ext>
            </a:extLst>
          </p:cNvPr>
          <p:cNvSpPr/>
          <p:nvPr/>
        </p:nvSpPr>
        <p:spPr>
          <a:xfrm>
            <a:off x="3995936" y="263697"/>
            <a:ext cx="1152128" cy="1080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CBEFB6-83EE-4173-B81F-675C68095217}"/>
              </a:ext>
            </a:extLst>
          </p:cNvPr>
          <p:cNvSpPr txBox="1"/>
          <p:nvPr/>
        </p:nvSpPr>
        <p:spPr>
          <a:xfrm>
            <a:off x="4067944" y="626785"/>
            <a:ext cx="10081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dirty="0"/>
              <a:t>Media (M)</a:t>
            </a:r>
            <a:endParaRPr lang="pt-BR" sz="1400" dirty="0"/>
          </a:p>
        </p:txBody>
      </p:sp>
      <p:cxnSp>
        <p:nvCxnSpPr>
          <p:cNvPr id="10" name="Conector de seta reta 10">
            <a:extLst>
              <a:ext uri="{FF2B5EF4-FFF2-40B4-BE49-F238E27FC236}">
                <a16:creationId xmlns:a16="http://schemas.microsoft.com/office/drawing/2014/main" id="{6E9E1CE7-0ABF-4A4D-9BDA-2BFD9F983C19}"/>
              </a:ext>
            </a:extLst>
          </p:cNvPr>
          <p:cNvCxnSpPr/>
          <p:nvPr/>
        </p:nvCxnSpPr>
        <p:spPr>
          <a:xfrm>
            <a:off x="5148064" y="980728"/>
            <a:ext cx="1328179" cy="795137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2">
            <a:extLst>
              <a:ext uri="{FF2B5EF4-FFF2-40B4-BE49-F238E27FC236}">
                <a16:creationId xmlns:a16="http://schemas.microsoft.com/office/drawing/2014/main" id="{CCDFFEDB-77F8-4C29-9B57-B57A1DFD262F}"/>
              </a:ext>
            </a:extLst>
          </p:cNvPr>
          <p:cNvCxnSpPr/>
          <p:nvPr/>
        </p:nvCxnSpPr>
        <p:spPr>
          <a:xfrm flipV="1">
            <a:off x="2700214" y="980728"/>
            <a:ext cx="1328179" cy="834914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7F0D2F-B12B-426B-9BCB-C4645782D3B1}"/>
              </a:ext>
            </a:extLst>
          </p:cNvPr>
          <p:cNvSpPr/>
          <p:nvPr/>
        </p:nvSpPr>
        <p:spPr>
          <a:xfrm>
            <a:off x="1571315" y="1851210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E35DBA9-61D0-4202-AC88-F45C25C83D63}"/>
              </a:ext>
            </a:extLst>
          </p:cNvPr>
          <p:cNvSpPr/>
          <p:nvPr/>
        </p:nvSpPr>
        <p:spPr>
          <a:xfrm>
            <a:off x="6179827" y="1813538"/>
            <a:ext cx="1368152" cy="10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5DAC314-913F-4E8E-A41E-D6C0D9D705E3}"/>
              </a:ext>
            </a:extLst>
          </p:cNvPr>
          <p:cNvSpPr txBox="1"/>
          <p:nvPr/>
        </p:nvSpPr>
        <p:spPr>
          <a:xfrm>
            <a:off x="2939467" y="980728"/>
            <a:ext cx="4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7821A3B-6620-4B59-AF8F-7C7C94C95514}"/>
              </a:ext>
            </a:extLst>
          </p:cNvPr>
          <p:cNvSpPr txBox="1"/>
          <p:nvPr/>
        </p:nvSpPr>
        <p:spPr>
          <a:xfrm>
            <a:off x="5747779" y="983777"/>
            <a:ext cx="4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0A1690-E84C-43A3-AFAE-4029008A2700}"/>
              </a:ext>
            </a:extLst>
          </p:cNvPr>
          <p:cNvSpPr txBox="1"/>
          <p:nvPr/>
        </p:nvSpPr>
        <p:spPr>
          <a:xfrm>
            <a:off x="4379627" y="1910589"/>
            <a:ext cx="4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</a:p>
        </p:txBody>
      </p:sp>
      <p:sp>
        <p:nvSpPr>
          <p:cNvPr id="17" name="Espaço Reservado para Conteúdo 1">
            <a:extLst>
              <a:ext uri="{FF2B5EF4-FFF2-40B4-BE49-F238E27FC236}">
                <a16:creationId xmlns:a16="http://schemas.microsoft.com/office/drawing/2014/main" id="{6C27EAB1-C5AE-4498-9936-87CCF43C1ED6}"/>
              </a:ext>
            </a:extLst>
          </p:cNvPr>
          <p:cNvSpPr txBox="1">
            <a:spLocks/>
          </p:cNvSpPr>
          <p:nvPr/>
        </p:nvSpPr>
        <p:spPr>
          <a:xfrm>
            <a:off x="1439652" y="3870896"/>
            <a:ext cx="5256584" cy="172819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                             </a:t>
            </a:r>
            <a:r>
              <a:rPr lang="pt-BR" dirty="0" err="1">
                <a:solidFill>
                  <a:srgbClr val="FF0000"/>
                </a:solidFill>
              </a:rPr>
              <a:t>B</a:t>
            </a:r>
            <a:r>
              <a:rPr lang="pt-BR" baseline="-25000" dirty="0" err="1">
                <a:solidFill>
                  <a:srgbClr val="FF0000"/>
                </a:solidFill>
              </a:rPr>
              <a:t>b</a:t>
            </a:r>
            <a:r>
              <a:rPr lang="pt-BR" dirty="0" err="1">
                <a:solidFill>
                  <a:srgbClr val="FF0000"/>
                </a:solidFill>
              </a:rPr>
              <a:t>M</a:t>
            </a:r>
            <a:r>
              <a:rPr lang="pt-BR" dirty="0">
                <a:solidFill>
                  <a:srgbClr val="FF0000"/>
                </a:solidFill>
              </a:rPr>
              <a:t> +  </a:t>
            </a:r>
            <a:endParaRPr lang="pt-BR" baseline="-25000" dirty="0"/>
          </a:p>
          <a:p>
            <a:pPr marL="0" indent="0">
              <a:buNone/>
            </a:pPr>
            <a:endParaRPr lang="pt-BR" dirty="0"/>
          </a:p>
          <a:p>
            <a:r>
              <a:rPr lang="pt-BR" dirty="0">
                <a:solidFill>
                  <a:srgbClr val="FF0000"/>
                </a:solidFill>
              </a:rPr>
              <a:t>M </a:t>
            </a:r>
            <a:r>
              <a:rPr lang="pt-BR" dirty="0"/>
              <a:t>= B + </a:t>
            </a:r>
            <a:r>
              <a:rPr lang="pt-BR" dirty="0">
                <a:solidFill>
                  <a:srgbClr val="FF0000"/>
                </a:solidFill>
              </a:rPr>
              <a:t>B</a:t>
            </a:r>
            <a:r>
              <a:rPr lang="pt-BR" baseline="-25000" dirty="0">
                <a:solidFill>
                  <a:srgbClr val="FF0000"/>
                </a:solidFill>
              </a:rPr>
              <a:t>a </a:t>
            </a: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X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+ </a:t>
            </a:r>
            <a:r>
              <a:rPr lang="pt-BR" dirty="0" err="1"/>
              <a:t>E</a:t>
            </a:r>
            <a:r>
              <a:rPr lang="pt-BR" baseline="-25000" dirty="0" err="1"/>
              <a:t>x</a:t>
            </a:r>
            <a:endParaRPr lang="pt-BR" baseline="-25000" dirty="0"/>
          </a:p>
          <a:p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0A09460-8815-4998-8CD5-C4DC52161846}"/>
              </a:ext>
            </a:extLst>
          </p:cNvPr>
          <p:cNvSpPr txBox="1"/>
          <p:nvPr/>
        </p:nvSpPr>
        <p:spPr>
          <a:xfrm>
            <a:off x="3269919" y="2872311"/>
            <a:ext cx="2644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Espera-se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pt-BR" baseline="-25000" dirty="0" err="1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 Não significativo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E37E868-905B-4A6D-B2D3-D72D50EA4271}"/>
              </a:ext>
            </a:extLst>
          </p:cNvPr>
          <p:cNvCxnSpPr>
            <a:cxnSpLocks/>
          </p:cNvCxnSpPr>
          <p:nvPr/>
        </p:nvCxnSpPr>
        <p:spPr>
          <a:xfrm flipH="1">
            <a:off x="3275856" y="3429000"/>
            <a:ext cx="72008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0913A90-A4C9-401D-B5C2-F9ABA735B2BF}"/>
              </a:ext>
            </a:extLst>
          </p:cNvPr>
          <p:cNvSpPr txBox="1"/>
          <p:nvPr/>
        </p:nvSpPr>
        <p:spPr>
          <a:xfrm>
            <a:off x="6084168" y="3241040"/>
            <a:ext cx="1812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Espera-se </a:t>
            </a:r>
            <a:r>
              <a:rPr lang="pt-BR" dirty="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pt-BR" baseline="-25000" dirty="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pt-BR" baseline="-25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Significativo 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9628F24F-EE85-47BC-9475-77AD6723CBE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211960" y="3564206"/>
            <a:ext cx="1872208" cy="396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30D2A8A-62A0-4363-84C4-E860309E71FA}"/>
              </a:ext>
            </a:extLst>
          </p:cNvPr>
          <p:cNvSpPr txBox="1"/>
          <p:nvPr/>
        </p:nvSpPr>
        <p:spPr>
          <a:xfrm>
            <a:off x="5292080" y="5636274"/>
            <a:ext cx="1812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Espera-se B</a:t>
            </a:r>
            <a:r>
              <a:rPr lang="pt-BR" baseline="-250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Significativo 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06B5FCA-06A7-4D5C-9C45-934FA26E05BE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3203848" y="5328026"/>
            <a:ext cx="2088232" cy="631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78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  <p:bldP spid="2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1988</TotalTime>
  <Words>961</Words>
  <Application>Microsoft Office PowerPoint</Application>
  <PresentationFormat>Apresentação na tela (4:3)</PresentationFormat>
  <Paragraphs>223</Paragraphs>
  <Slides>31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Calibri</vt:lpstr>
      <vt:lpstr>Cambria Math</vt:lpstr>
      <vt:lpstr>Constantia</vt:lpstr>
      <vt:lpstr>Wingdings</vt:lpstr>
      <vt:lpstr>Wingdings 2</vt:lpstr>
      <vt:lpstr>Fluxo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Mediação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Moderação</vt:lpstr>
      <vt:lpstr>Apresentação do PowerPoint</vt:lpstr>
      <vt:lpstr>Apresentação do PowerPoint</vt:lpstr>
      <vt:lpstr>Apresentação do PowerPoint</vt:lpstr>
      <vt:lpstr>Apresentação do PowerPoint</vt:lpstr>
      <vt:lpstr>Moderação</vt:lpstr>
      <vt:lpstr>Moderação</vt:lpstr>
      <vt:lpstr>Moderação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Tutorial Lavaan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Pesquisa relações entre habilidades cognitivas e desempenho acadêmico</dc:title>
  <dc:creator>XXX XXX</dc:creator>
  <cp:lastModifiedBy>Felipe Valentini</cp:lastModifiedBy>
  <cp:revision>76</cp:revision>
  <dcterms:created xsi:type="dcterms:W3CDTF">2012-10-26T09:16:25Z</dcterms:created>
  <dcterms:modified xsi:type="dcterms:W3CDTF">2021-11-03T10:23:37Z</dcterms:modified>
</cp:coreProperties>
</file>